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0"/>
  </p:notesMasterIdLst>
  <p:sldIdLst>
    <p:sldId id="353" r:id="rId2"/>
    <p:sldId id="326" r:id="rId3"/>
    <p:sldId id="329" r:id="rId4"/>
    <p:sldId id="321" r:id="rId5"/>
    <p:sldId id="354" r:id="rId6"/>
    <p:sldId id="331" r:id="rId7"/>
    <p:sldId id="334" r:id="rId8"/>
    <p:sldId id="323" r:id="rId9"/>
    <p:sldId id="318" r:id="rId10"/>
    <p:sldId id="320" r:id="rId11"/>
    <p:sldId id="319" r:id="rId12"/>
    <p:sldId id="359" r:id="rId13"/>
    <p:sldId id="355" r:id="rId14"/>
    <p:sldId id="356" r:id="rId15"/>
    <p:sldId id="357" r:id="rId16"/>
    <p:sldId id="327" r:id="rId17"/>
    <p:sldId id="307" r:id="rId18"/>
    <p:sldId id="335" r:id="rId19"/>
    <p:sldId id="366" r:id="rId20"/>
    <p:sldId id="340" r:id="rId21"/>
    <p:sldId id="341" r:id="rId22"/>
    <p:sldId id="342" r:id="rId23"/>
    <p:sldId id="343" r:id="rId24"/>
    <p:sldId id="346" r:id="rId25"/>
    <p:sldId id="349" r:id="rId26"/>
    <p:sldId id="350" r:id="rId27"/>
    <p:sldId id="365" r:id="rId28"/>
    <p:sldId id="347" r:id="rId29"/>
    <p:sldId id="266" r:id="rId30"/>
    <p:sldId id="275" r:id="rId31"/>
    <p:sldId id="358" r:id="rId32"/>
    <p:sldId id="316" r:id="rId33"/>
    <p:sldId id="269" r:id="rId34"/>
    <p:sldId id="286" r:id="rId35"/>
    <p:sldId id="300" r:id="rId36"/>
    <p:sldId id="301" r:id="rId37"/>
    <p:sldId id="306" r:id="rId38"/>
    <p:sldId id="290" r:id="rId39"/>
    <p:sldId id="291" r:id="rId40"/>
    <p:sldId id="361" r:id="rId41"/>
    <p:sldId id="294" r:id="rId42"/>
    <p:sldId id="295" r:id="rId43"/>
    <p:sldId id="296" r:id="rId44"/>
    <p:sldId id="360" r:id="rId45"/>
    <p:sldId id="363" r:id="rId46"/>
    <p:sldId id="364" r:id="rId47"/>
    <p:sldId id="298" r:id="rId48"/>
    <p:sldId id="29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24" autoAdjust="0"/>
    <p:restoredTop sz="94660"/>
  </p:normalViewPr>
  <p:slideViewPr>
    <p:cSldViewPr snapToGrid="0">
      <p:cViewPr varScale="1">
        <p:scale>
          <a:sx n="74" d="100"/>
          <a:sy n="74" d="100"/>
        </p:scale>
        <p:origin x="48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420381-C83E-4607-9E86-D182A86FC16D}" type="doc">
      <dgm:prSet loTypeId="urn:microsoft.com/office/officeart/2005/8/layout/chevron2" loCatId="list" qsTypeId="urn:microsoft.com/office/officeart/2005/8/quickstyle/simple5" qsCatId="simple" csTypeId="urn:microsoft.com/office/officeart/2005/8/colors/accent2_3" csCatId="accent2" phldr="1"/>
      <dgm:spPr/>
      <dgm:t>
        <a:bodyPr/>
        <a:lstStyle/>
        <a:p>
          <a:endParaRPr lang="en-NZ"/>
        </a:p>
      </dgm:t>
    </dgm:pt>
    <dgm:pt modelId="{8799624B-EAD7-4A70-8D1C-DCF9FD85B700}">
      <dgm:prSet phldrT="[Text]"/>
      <dgm:spPr/>
      <dgm:t>
        <a:bodyPr/>
        <a:lstStyle/>
        <a:p>
          <a:r>
            <a:rPr lang="en-US" dirty="0" smtClean="0"/>
            <a:t>Identify</a:t>
          </a:r>
          <a:endParaRPr lang="en-NZ" dirty="0"/>
        </a:p>
      </dgm:t>
    </dgm:pt>
    <dgm:pt modelId="{E857556A-5F07-4791-9AFD-0DC3831F92D5}" type="parTrans" cxnId="{FFA044AB-804F-402F-B270-0E7533F04E4A}">
      <dgm:prSet/>
      <dgm:spPr/>
      <dgm:t>
        <a:bodyPr/>
        <a:lstStyle/>
        <a:p>
          <a:endParaRPr lang="en-NZ"/>
        </a:p>
      </dgm:t>
    </dgm:pt>
    <dgm:pt modelId="{21D60331-F61E-497D-B256-0F39C7DF5F99}" type="sibTrans" cxnId="{FFA044AB-804F-402F-B270-0E7533F04E4A}">
      <dgm:prSet/>
      <dgm:spPr/>
      <dgm:t>
        <a:bodyPr/>
        <a:lstStyle/>
        <a:p>
          <a:endParaRPr lang="en-NZ"/>
        </a:p>
      </dgm:t>
    </dgm:pt>
    <dgm:pt modelId="{90B22558-4E47-4FE3-834A-FC855C83F096}">
      <dgm:prSet phldrT="[Text]"/>
      <dgm:spPr/>
      <dgm:t>
        <a:bodyPr/>
        <a:lstStyle/>
        <a:p>
          <a:r>
            <a:rPr lang="en-US" dirty="0" smtClean="0"/>
            <a:t>Relevant Sources</a:t>
          </a:r>
          <a:endParaRPr lang="en-NZ" dirty="0"/>
        </a:p>
      </dgm:t>
    </dgm:pt>
    <dgm:pt modelId="{16AAFF6E-CA58-4EC5-84AE-E37C2954AD97}" type="parTrans" cxnId="{38213460-11C4-4D94-9159-10A368069976}">
      <dgm:prSet/>
      <dgm:spPr/>
      <dgm:t>
        <a:bodyPr/>
        <a:lstStyle/>
        <a:p>
          <a:endParaRPr lang="en-NZ"/>
        </a:p>
      </dgm:t>
    </dgm:pt>
    <dgm:pt modelId="{5CE0F06A-6D98-4531-839E-51FE08EEEF3B}" type="sibTrans" cxnId="{38213460-11C4-4D94-9159-10A368069976}">
      <dgm:prSet/>
      <dgm:spPr/>
      <dgm:t>
        <a:bodyPr/>
        <a:lstStyle/>
        <a:p>
          <a:endParaRPr lang="en-NZ"/>
        </a:p>
      </dgm:t>
    </dgm:pt>
    <dgm:pt modelId="{F176318F-EB1E-4585-BF85-5C2A22E12A56}">
      <dgm:prSet phldrT="[Text]"/>
      <dgm:spPr/>
      <dgm:t>
        <a:bodyPr/>
        <a:lstStyle/>
        <a:p>
          <a:r>
            <a:rPr lang="en-US" dirty="0" smtClean="0"/>
            <a:t>Relevant Content</a:t>
          </a:r>
          <a:endParaRPr lang="en-NZ" dirty="0"/>
        </a:p>
      </dgm:t>
    </dgm:pt>
    <dgm:pt modelId="{342DD2E0-A7D9-447B-A936-04EB828682E7}" type="parTrans" cxnId="{06264957-3639-4329-AD8C-EFDE0A6EE28D}">
      <dgm:prSet/>
      <dgm:spPr/>
      <dgm:t>
        <a:bodyPr/>
        <a:lstStyle/>
        <a:p>
          <a:endParaRPr lang="en-NZ"/>
        </a:p>
      </dgm:t>
    </dgm:pt>
    <dgm:pt modelId="{733F5354-0A86-43E5-A797-22CF5A07EF71}" type="sibTrans" cxnId="{06264957-3639-4329-AD8C-EFDE0A6EE28D}">
      <dgm:prSet/>
      <dgm:spPr/>
      <dgm:t>
        <a:bodyPr/>
        <a:lstStyle/>
        <a:p>
          <a:endParaRPr lang="en-NZ"/>
        </a:p>
      </dgm:t>
    </dgm:pt>
    <dgm:pt modelId="{66C1BF7D-2BFC-4755-9EB8-277313012EDF}">
      <dgm:prSet phldrT="[Text]"/>
      <dgm:spPr/>
      <dgm:t>
        <a:bodyPr/>
        <a:lstStyle/>
        <a:p>
          <a:r>
            <a:rPr lang="en-US" dirty="0" smtClean="0"/>
            <a:t>Select</a:t>
          </a:r>
          <a:endParaRPr lang="en-NZ" dirty="0"/>
        </a:p>
      </dgm:t>
    </dgm:pt>
    <dgm:pt modelId="{BCC4FB21-A4DA-4DA6-8BAF-C91ABEF770FD}" type="parTrans" cxnId="{AF9D5542-8CBC-48A6-A481-1DA847F86D49}">
      <dgm:prSet/>
      <dgm:spPr/>
      <dgm:t>
        <a:bodyPr/>
        <a:lstStyle/>
        <a:p>
          <a:endParaRPr lang="en-NZ"/>
        </a:p>
      </dgm:t>
    </dgm:pt>
    <dgm:pt modelId="{5DFCFFCA-4E78-4D4F-9A73-B02697BA55EF}" type="sibTrans" cxnId="{AF9D5542-8CBC-48A6-A481-1DA847F86D49}">
      <dgm:prSet/>
      <dgm:spPr/>
      <dgm:t>
        <a:bodyPr/>
        <a:lstStyle/>
        <a:p>
          <a:endParaRPr lang="en-NZ"/>
        </a:p>
      </dgm:t>
    </dgm:pt>
    <dgm:pt modelId="{BA3BE5C3-D389-4217-A099-039E71E81DB8}">
      <dgm:prSet phldrT="[Text]"/>
      <dgm:spPr/>
      <dgm:t>
        <a:bodyPr/>
        <a:lstStyle/>
        <a:p>
          <a:r>
            <a:rPr lang="en-US" dirty="0" smtClean="0"/>
            <a:t>Relevant Problems</a:t>
          </a:r>
          <a:endParaRPr lang="en-NZ" dirty="0"/>
        </a:p>
      </dgm:t>
    </dgm:pt>
    <dgm:pt modelId="{910EABCD-1235-4EAC-8945-23C6B3AD3262}" type="parTrans" cxnId="{5BDD9064-CAFE-4E30-ACFF-9FF042D37CF9}">
      <dgm:prSet/>
      <dgm:spPr/>
      <dgm:t>
        <a:bodyPr/>
        <a:lstStyle/>
        <a:p>
          <a:endParaRPr lang="en-NZ"/>
        </a:p>
      </dgm:t>
    </dgm:pt>
    <dgm:pt modelId="{602AE484-EAB5-4420-A03E-F519B6F19FD1}" type="sibTrans" cxnId="{5BDD9064-CAFE-4E30-ACFF-9FF042D37CF9}">
      <dgm:prSet/>
      <dgm:spPr/>
      <dgm:t>
        <a:bodyPr/>
        <a:lstStyle/>
        <a:p>
          <a:endParaRPr lang="en-NZ"/>
        </a:p>
      </dgm:t>
    </dgm:pt>
    <dgm:pt modelId="{E2F3CD00-D981-4A8C-9B90-FA84534D166D}">
      <dgm:prSet phldrT="[Text]"/>
      <dgm:spPr/>
      <dgm:t>
        <a:bodyPr/>
        <a:lstStyle/>
        <a:p>
          <a:r>
            <a:rPr lang="en-US" dirty="0" smtClean="0"/>
            <a:t>Reason</a:t>
          </a:r>
          <a:endParaRPr lang="en-NZ" dirty="0"/>
        </a:p>
      </dgm:t>
    </dgm:pt>
    <dgm:pt modelId="{4F3C435E-69F9-4651-8E76-2E8EB8F961E5}" type="parTrans" cxnId="{F994A8F3-A725-4B8B-BBE1-5B11DD322494}">
      <dgm:prSet/>
      <dgm:spPr/>
      <dgm:t>
        <a:bodyPr/>
        <a:lstStyle/>
        <a:p>
          <a:endParaRPr lang="en-NZ"/>
        </a:p>
      </dgm:t>
    </dgm:pt>
    <dgm:pt modelId="{3B473690-D877-4828-A31A-F4DF5156E461}" type="sibTrans" cxnId="{F994A8F3-A725-4B8B-BBE1-5B11DD322494}">
      <dgm:prSet/>
      <dgm:spPr/>
      <dgm:t>
        <a:bodyPr/>
        <a:lstStyle/>
        <a:p>
          <a:endParaRPr lang="en-NZ"/>
        </a:p>
      </dgm:t>
    </dgm:pt>
    <dgm:pt modelId="{3BD509C3-A040-4CC4-9C6F-1208348852FB}">
      <dgm:prSet phldrT="[Text]"/>
      <dgm:spPr/>
      <dgm:t>
        <a:bodyPr/>
        <a:lstStyle/>
        <a:p>
          <a:r>
            <a:rPr lang="en-US" dirty="0" smtClean="0"/>
            <a:t>Rule-based</a:t>
          </a:r>
          <a:endParaRPr lang="en-NZ" dirty="0"/>
        </a:p>
      </dgm:t>
    </dgm:pt>
    <dgm:pt modelId="{A78E741B-8DEF-47DB-9D4E-1E601EF191A3}" type="parTrans" cxnId="{397ADF8B-0059-42BD-B7CF-F38C4D84BEE2}">
      <dgm:prSet/>
      <dgm:spPr/>
      <dgm:t>
        <a:bodyPr/>
        <a:lstStyle/>
        <a:p>
          <a:endParaRPr lang="en-NZ"/>
        </a:p>
      </dgm:t>
    </dgm:pt>
    <dgm:pt modelId="{62778084-5CE9-4523-A1DC-CCD013B4208A}" type="sibTrans" cxnId="{397ADF8B-0059-42BD-B7CF-F38C4D84BEE2}">
      <dgm:prSet/>
      <dgm:spPr/>
      <dgm:t>
        <a:bodyPr/>
        <a:lstStyle/>
        <a:p>
          <a:endParaRPr lang="en-NZ"/>
        </a:p>
      </dgm:t>
    </dgm:pt>
    <dgm:pt modelId="{4200E292-290F-413B-986F-3E177BF5D3F7}">
      <dgm:prSet phldrT="[Text]"/>
      <dgm:spPr/>
      <dgm:t>
        <a:bodyPr/>
        <a:lstStyle/>
        <a:p>
          <a:r>
            <a:rPr lang="en-US" dirty="0" smtClean="0"/>
            <a:t>Classification</a:t>
          </a:r>
          <a:endParaRPr lang="en-NZ" dirty="0"/>
        </a:p>
      </dgm:t>
    </dgm:pt>
    <dgm:pt modelId="{8607D60C-CF53-409D-B512-7F41119FEEE5}" type="parTrans" cxnId="{EB8DFB74-F4E5-4516-9BBD-21AE6B6DD0F6}">
      <dgm:prSet/>
      <dgm:spPr/>
      <dgm:t>
        <a:bodyPr/>
        <a:lstStyle/>
        <a:p>
          <a:endParaRPr lang="en-NZ"/>
        </a:p>
      </dgm:t>
    </dgm:pt>
    <dgm:pt modelId="{A6A7745F-75F1-4FA4-B1C1-33602A486EFF}" type="sibTrans" cxnId="{EB8DFB74-F4E5-4516-9BBD-21AE6B6DD0F6}">
      <dgm:prSet/>
      <dgm:spPr/>
      <dgm:t>
        <a:bodyPr/>
        <a:lstStyle/>
        <a:p>
          <a:endParaRPr lang="en-NZ"/>
        </a:p>
      </dgm:t>
    </dgm:pt>
    <dgm:pt modelId="{55508B35-E3B2-4532-B4CB-7EF57C10821C}">
      <dgm:prSet phldrT="[Text]"/>
      <dgm:spPr/>
      <dgm:t>
        <a:bodyPr/>
        <a:lstStyle/>
        <a:p>
          <a:r>
            <a:rPr lang="en-US" dirty="0" smtClean="0"/>
            <a:t>Decide</a:t>
          </a:r>
          <a:endParaRPr lang="en-NZ" dirty="0"/>
        </a:p>
      </dgm:t>
    </dgm:pt>
    <dgm:pt modelId="{F0F68E98-910F-4C39-B803-01D1CBD38155}" type="parTrans" cxnId="{816D2751-CFC5-44EE-A1B3-3644E984B039}">
      <dgm:prSet/>
      <dgm:spPr/>
      <dgm:t>
        <a:bodyPr/>
        <a:lstStyle/>
        <a:p>
          <a:endParaRPr lang="en-NZ"/>
        </a:p>
      </dgm:t>
    </dgm:pt>
    <dgm:pt modelId="{8737A186-AD2F-476B-AE35-DC09190966A4}" type="sibTrans" cxnId="{816D2751-CFC5-44EE-A1B3-3644E984B039}">
      <dgm:prSet/>
      <dgm:spPr/>
      <dgm:t>
        <a:bodyPr/>
        <a:lstStyle/>
        <a:p>
          <a:endParaRPr lang="en-NZ"/>
        </a:p>
      </dgm:t>
    </dgm:pt>
    <dgm:pt modelId="{727FD524-1D97-44E9-B967-CE7FCC5B84A3}">
      <dgm:prSet phldrT="[Text]"/>
      <dgm:spPr/>
      <dgm:t>
        <a:bodyPr/>
        <a:lstStyle/>
        <a:p>
          <a:r>
            <a:rPr lang="en-US" dirty="0" smtClean="0"/>
            <a:t>Inconsistent reasoning</a:t>
          </a:r>
          <a:endParaRPr lang="en-NZ" dirty="0"/>
        </a:p>
      </dgm:t>
    </dgm:pt>
    <dgm:pt modelId="{88499A42-28B2-4E6E-8473-36F608C455D3}" type="parTrans" cxnId="{B28C6483-9971-4266-A01C-587A801D12AB}">
      <dgm:prSet/>
      <dgm:spPr/>
      <dgm:t>
        <a:bodyPr/>
        <a:lstStyle/>
        <a:p>
          <a:endParaRPr lang="en-NZ"/>
        </a:p>
      </dgm:t>
    </dgm:pt>
    <dgm:pt modelId="{A9EFE792-DE35-423D-A8CC-F9BA5395B140}" type="sibTrans" cxnId="{B28C6483-9971-4266-A01C-587A801D12AB}">
      <dgm:prSet/>
      <dgm:spPr/>
      <dgm:t>
        <a:bodyPr/>
        <a:lstStyle/>
        <a:p>
          <a:endParaRPr lang="en-NZ"/>
        </a:p>
      </dgm:t>
    </dgm:pt>
    <dgm:pt modelId="{CE292E66-40E0-4ADF-8F99-9205D0286070}">
      <dgm:prSet phldrT="[Text]"/>
      <dgm:spPr/>
      <dgm:t>
        <a:bodyPr/>
        <a:lstStyle/>
        <a:p>
          <a:r>
            <a:rPr lang="en-US" dirty="0" smtClean="0"/>
            <a:t>Enough answers?</a:t>
          </a:r>
          <a:endParaRPr lang="en-NZ" dirty="0"/>
        </a:p>
      </dgm:t>
    </dgm:pt>
    <dgm:pt modelId="{6C87334F-6AC5-4F3B-A96F-BADAA08E1AD3}" type="parTrans" cxnId="{3999599A-D9F8-4B2E-8738-13894F841BC9}">
      <dgm:prSet/>
      <dgm:spPr/>
      <dgm:t>
        <a:bodyPr/>
        <a:lstStyle/>
        <a:p>
          <a:endParaRPr lang="en-NZ"/>
        </a:p>
      </dgm:t>
    </dgm:pt>
    <dgm:pt modelId="{99AD2F42-D942-4CB5-9126-B147E19616F3}" type="sibTrans" cxnId="{3999599A-D9F8-4B2E-8738-13894F841BC9}">
      <dgm:prSet/>
      <dgm:spPr/>
      <dgm:t>
        <a:bodyPr/>
        <a:lstStyle/>
        <a:p>
          <a:endParaRPr lang="en-NZ"/>
        </a:p>
      </dgm:t>
    </dgm:pt>
    <dgm:pt modelId="{1E2E3619-C076-4C55-9939-75B868E808A7}">
      <dgm:prSet phldrT="[Text]"/>
      <dgm:spPr/>
      <dgm:t>
        <a:bodyPr/>
        <a:lstStyle/>
        <a:p>
          <a:r>
            <a:rPr lang="en-US" dirty="0" smtClean="0"/>
            <a:t>Enough certainty?</a:t>
          </a:r>
          <a:endParaRPr lang="en-NZ" dirty="0"/>
        </a:p>
      </dgm:t>
    </dgm:pt>
    <dgm:pt modelId="{A4A7E152-A948-4CBD-B5C2-9D5E1A03FA18}" type="parTrans" cxnId="{ED5668DE-E7F9-4BA1-B42D-539DCEED896E}">
      <dgm:prSet/>
      <dgm:spPr/>
      <dgm:t>
        <a:bodyPr/>
        <a:lstStyle/>
        <a:p>
          <a:endParaRPr lang="en-NZ"/>
        </a:p>
      </dgm:t>
    </dgm:pt>
    <dgm:pt modelId="{CBDEAE10-EA75-4B97-B59D-D86752F37DC9}" type="sibTrans" cxnId="{ED5668DE-E7F9-4BA1-B42D-539DCEED896E}">
      <dgm:prSet/>
      <dgm:spPr/>
      <dgm:t>
        <a:bodyPr/>
        <a:lstStyle/>
        <a:p>
          <a:endParaRPr lang="en-NZ"/>
        </a:p>
      </dgm:t>
    </dgm:pt>
    <dgm:pt modelId="{6C174F06-AA77-4AB4-A8BD-E367A9C05AD2}">
      <dgm:prSet phldrT="[Text]"/>
      <dgm:spPr/>
      <dgm:t>
        <a:bodyPr/>
        <a:lstStyle/>
        <a:p>
          <a:r>
            <a:rPr lang="en-US" dirty="0" smtClean="0"/>
            <a:t>Transform</a:t>
          </a:r>
          <a:endParaRPr lang="en-NZ" dirty="0"/>
        </a:p>
      </dgm:t>
    </dgm:pt>
    <dgm:pt modelId="{ACD8F83B-CF58-46B6-8261-832813CDDC24}" type="parTrans" cxnId="{EE3D9A36-36AE-4BED-8F68-D681FB824483}">
      <dgm:prSet/>
      <dgm:spPr/>
      <dgm:t>
        <a:bodyPr/>
        <a:lstStyle/>
        <a:p>
          <a:endParaRPr lang="en-NZ"/>
        </a:p>
      </dgm:t>
    </dgm:pt>
    <dgm:pt modelId="{50FBE19C-713C-4456-A020-00E3B482A9E9}" type="sibTrans" cxnId="{EE3D9A36-36AE-4BED-8F68-D681FB824483}">
      <dgm:prSet/>
      <dgm:spPr/>
      <dgm:t>
        <a:bodyPr/>
        <a:lstStyle/>
        <a:p>
          <a:endParaRPr lang="en-NZ"/>
        </a:p>
      </dgm:t>
    </dgm:pt>
    <dgm:pt modelId="{DFF073D4-A178-4581-A958-FF91C542955E}">
      <dgm:prSet phldrT="[Text]"/>
      <dgm:spPr/>
      <dgm:t>
        <a:bodyPr/>
        <a:lstStyle/>
        <a:p>
          <a:r>
            <a:rPr lang="en-US" dirty="0" smtClean="0"/>
            <a:t>Extract Information</a:t>
          </a:r>
          <a:endParaRPr lang="en-NZ" dirty="0"/>
        </a:p>
      </dgm:t>
    </dgm:pt>
    <dgm:pt modelId="{2CFCF8D8-8BC4-4D31-876E-2C7C0B5F2EA4}" type="parTrans" cxnId="{13F8FCC1-D8A9-4CD5-A868-19BBE2F2BA35}">
      <dgm:prSet/>
      <dgm:spPr/>
      <dgm:t>
        <a:bodyPr/>
        <a:lstStyle/>
        <a:p>
          <a:endParaRPr lang="en-NZ"/>
        </a:p>
      </dgm:t>
    </dgm:pt>
    <dgm:pt modelId="{7159BF01-1A47-415B-B236-4EA7744CD94E}" type="sibTrans" cxnId="{13F8FCC1-D8A9-4CD5-A868-19BBE2F2BA35}">
      <dgm:prSet/>
      <dgm:spPr/>
      <dgm:t>
        <a:bodyPr/>
        <a:lstStyle/>
        <a:p>
          <a:endParaRPr lang="en-NZ"/>
        </a:p>
      </dgm:t>
    </dgm:pt>
    <dgm:pt modelId="{DE11FBEE-0B75-4F97-A4F9-9BB9181B6847}">
      <dgm:prSet phldrT="[Text]"/>
      <dgm:spPr/>
      <dgm:t>
        <a:bodyPr/>
        <a:lstStyle/>
        <a:p>
          <a:r>
            <a:rPr lang="en-US" dirty="0" smtClean="0"/>
            <a:t>Enough effort/cost?</a:t>
          </a:r>
          <a:endParaRPr lang="en-NZ" dirty="0"/>
        </a:p>
      </dgm:t>
    </dgm:pt>
    <dgm:pt modelId="{8A9CB255-9F29-464A-81A1-DFCE08017470}" type="parTrans" cxnId="{6A90192C-7383-4FDB-ACC1-A567B00A3090}">
      <dgm:prSet/>
      <dgm:spPr/>
      <dgm:t>
        <a:bodyPr/>
        <a:lstStyle/>
        <a:p>
          <a:endParaRPr lang="en-NZ"/>
        </a:p>
      </dgm:t>
    </dgm:pt>
    <dgm:pt modelId="{09D5A2BA-C5C3-4FC9-AB12-F4A6CDB40FB3}" type="sibTrans" cxnId="{6A90192C-7383-4FDB-ACC1-A567B00A3090}">
      <dgm:prSet/>
      <dgm:spPr/>
      <dgm:t>
        <a:bodyPr/>
        <a:lstStyle/>
        <a:p>
          <a:endParaRPr lang="en-NZ"/>
        </a:p>
      </dgm:t>
    </dgm:pt>
    <dgm:pt modelId="{45B4AF3C-79A1-4801-92A1-5098EDA2A477}">
      <dgm:prSet phldrT="[Text]"/>
      <dgm:spPr/>
      <dgm:t>
        <a:bodyPr/>
        <a:lstStyle/>
        <a:p>
          <a:r>
            <a:rPr lang="en-US" dirty="0" smtClean="0"/>
            <a:t>Relevant Context</a:t>
          </a:r>
          <a:endParaRPr lang="en-NZ" dirty="0"/>
        </a:p>
      </dgm:t>
    </dgm:pt>
    <dgm:pt modelId="{F49CB742-FDD7-4E68-8233-0E7D4966EBB1}" type="parTrans" cxnId="{82B18067-9000-4660-BFE8-9D08C260FFE6}">
      <dgm:prSet/>
      <dgm:spPr/>
      <dgm:t>
        <a:bodyPr/>
        <a:lstStyle/>
        <a:p>
          <a:endParaRPr lang="en-NZ"/>
        </a:p>
      </dgm:t>
    </dgm:pt>
    <dgm:pt modelId="{2468AE2D-AA51-4B46-A146-DAA4C0E39352}" type="sibTrans" cxnId="{82B18067-9000-4660-BFE8-9D08C260FFE6}">
      <dgm:prSet/>
      <dgm:spPr/>
      <dgm:t>
        <a:bodyPr/>
        <a:lstStyle/>
        <a:p>
          <a:endParaRPr lang="en-NZ"/>
        </a:p>
      </dgm:t>
    </dgm:pt>
    <dgm:pt modelId="{006CFECB-A6B3-4E03-BE89-2CC2C90A8984}">
      <dgm:prSet/>
      <dgm:spPr/>
      <dgm:t>
        <a:bodyPr/>
        <a:lstStyle/>
        <a:p>
          <a:r>
            <a:rPr lang="en-US" smtClean="0"/>
            <a:t>Calculate Statistics</a:t>
          </a:r>
          <a:endParaRPr lang="en-NZ" dirty="0"/>
        </a:p>
      </dgm:t>
    </dgm:pt>
    <dgm:pt modelId="{E84D26D5-E0A5-4148-BD09-D4D79EE434D6}" type="parTrans" cxnId="{25AC468F-CF1B-46D5-AD3C-2415C7C2F00F}">
      <dgm:prSet/>
      <dgm:spPr/>
      <dgm:t>
        <a:bodyPr/>
        <a:lstStyle/>
        <a:p>
          <a:endParaRPr lang="en-NZ"/>
        </a:p>
      </dgm:t>
    </dgm:pt>
    <dgm:pt modelId="{12136896-F6C8-4C2E-AF21-A6C05E8987D5}" type="sibTrans" cxnId="{25AC468F-CF1B-46D5-AD3C-2415C7C2F00F}">
      <dgm:prSet/>
      <dgm:spPr/>
      <dgm:t>
        <a:bodyPr/>
        <a:lstStyle/>
        <a:p>
          <a:endParaRPr lang="en-NZ"/>
        </a:p>
      </dgm:t>
    </dgm:pt>
    <dgm:pt modelId="{9D6C9C30-A2AB-4DB5-B8C4-72B731E66E3F}">
      <dgm:prSet/>
      <dgm:spPr/>
      <dgm:t>
        <a:bodyPr/>
        <a:lstStyle/>
        <a:p>
          <a:r>
            <a:rPr lang="en-US" dirty="0" smtClean="0"/>
            <a:t>Transform to Logic</a:t>
          </a:r>
          <a:endParaRPr lang="en-NZ" dirty="0"/>
        </a:p>
      </dgm:t>
    </dgm:pt>
    <dgm:pt modelId="{8CC7B51A-436F-43C9-A7DC-97255890BF3E}" type="parTrans" cxnId="{97659C75-6B75-4A0A-B8B7-392F4E12C148}">
      <dgm:prSet/>
      <dgm:spPr/>
      <dgm:t>
        <a:bodyPr/>
        <a:lstStyle/>
        <a:p>
          <a:endParaRPr lang="en-NZ"/>
        </a:p>
      </dgm:t>
    </dgm:pt>
    <dgm:pt modelId="{25044947-47A1-4CF1-866D-51F6446D5052}" type="sibTrans" cxnId="{97659C75-6B75-4A0A-B8B7-392F4E12C148}">
      <dgm:prSet/>
      <dgm:spPr/>
      <dgm:t>
        <a:bodyPr/>
        <a:lstStyle/>
        <a:p>
          <a:endParaRPr lang="en-NZ"/>
        </a:p>
      </dgm:t>
    </dgm:pt>
    <dgm:pt modelId="{571F2E80-E000-4970-B3B8-1A68583C79F9}">
      <dgm:prSet/>
      <dgm:spPr/>
      <dgm:t>
        <a:bodyPr/>
        <a:lstStyle/>
        <a:p>
          <a:r>
            <a:rPr lang="en-US" smtClean="0"/>
            <a:t>Relevant Methods</a:t>
          </a:r>
          <a:endParaRPr lang="en-NZ" dirty="0" smtClean="0"/>
        </a:p>
      </dgm:t>
    </dgm:pt>
    <dgm:pt modelId="{AB854FB0-3745-4CEB-B748-03BD37600D19}" type="parTrans" cxnId="{49E82CCA-FD0B-4479-A3C5-020BC4BAA5D8}">
      <dgm:prSet/>
      <dgm:spPr/>
      <dgm:t>
        <a:bodyPr/>
        <a:lstStyle/>
        <a:p>
          <a:endParaRPr lang="en-NZ"/>
        </a:p>
      </dgm:t>
    </dgm:pt>
    <dgm:pt modelId="{98B7F6E9-C18D-4DA3-AD96-E248DB14E3DE}" type="sibTrans" cxnId="{49E82CCA-FD0B-4479-A3C5-020BC4BAA5D8}">
      <dgm:prSet/>
      <dgm:spPr/>
      <dgm:t>
        <a:bodyPr/>
        <a:lstStyle/>
        <a:p>
          <a:endParaRPr lang="en-NZ"/>
        </a:p>
      </dgm:t>
    </dgm:pt>
    <dgm:pt modelId="{B1C3715A-6492-46E5-A433-0A7F07AC0DEF}">
      <dgm:prSet/>
      <dgm:spPr/>
      <dgm:t>
        <a:bodyPr/>
        <a:lstStyle/>
        <a:p>
          <a:r>
            <a:rPr lang="en-US" dirty="0" smtClean="0"/>
            <a:t>Relevant Data</a:t>
          </a:r>
          <a:endParaRPr lang="en-NZ" dirty="0" smtClean="0"/>
        </a:p>
      </dgm:t>
    </dgm:pt>
    <dgm:pt modelId="{6B27C00D-770E-4EBD-8F2A-1AD93818B382}" type="parTrans" cxnId="{B005E12E-ABBA-4BFF-B9F1-0733C2D9BCDC}">
      <dgm:prSet/>
      <dgm:spPr/>
      <dgm:t>
        <a:bodyPr/>
        <a:lstStyle/>
        <a:p>
          <a:endParaRPr lang="en-NZ"/>
        </a:p>
      </dgm:t>
    </dgm:pt>
    <dgm:pt modelId="{A8F0FDB0-FE94-45F0-A1DE-CCB618E53F4A}" type="sibTrans" cxnId="{B005E12E-ABBA-4BFF-B9F1-0733C2D9BCDC}">
      <dgm:prSet/>
      <dgm:spPr/>
      <dgm:t>
        <a:bodyPr/>
        <a:lstStyle/>
        <a:p>
          <a:endParaRPr lang="en-NZ"/>
        </a:p>
      </dgm:t>
    </dgm:pt>
    <dgm:pt modelId="{58775A44-2908-473D-944C-99143EDF4FF8}" type="pres">
      <dgm:prSet presAssocID="{47420381-C83E-4607-9E86-D182A86FC16D}" presName="linearFlow" presStyleCnt="0">
        <dgm:presLayoutVars>
          <dgm:dir/>
          <dgm:animLvl val="lvl"/>
          <dgm:resizeHandles val="exact"/>
        </dgm:presLayoutVars>
      </dgm:prSet>
      <dgm:spPr/>
      <dgm:t>
        <a:bodyPr/>
        <a:lstStyle/>
        <a:p>
          <a:endParaRPr lang="en-NZ"/>
        </a:p>
      </dgm:t>
    </dgm:pt>
    <dgm:pt modelId="{4E07F8D8-E489-4CFA-8A88-35A49EBDF9C3}" type="pres">
      <dgm:prSet presAssocID="{8799624B-EAD7-4A70-8D1C-DCF9FD85B700}" presName="composite" presStyleCnt="0"/>
      <dgm:spPr/>
      <dgm:t>
        <a:bodyPr/>
        <a:lstStyle/>
        <a:p>
          <a:endParaRPr lang="en-NZ"/>
        </a:p>
      </dgm:t>
    </dgm:pt>
    <dgm:pt modelId="{59531212-B52B-4ECE-B009-DF4A3A56CF8F}" type="pres">
      <dgm:prSet presAssocID="{8799624B-EAD7-4A70-8D1C-DCF9FD85B700}" presName="parentText" presStyleLbl="alignNode1" presStyleIdx="0" presStyleCnt="5">
        <dgm:presLayoutVars>
          <dgm:chMax val="1"/>
          <dgm:bulletEnabled val="1"/>
        </dgm:presLayoutVars>
      </dgm:prSet>
      <dgm:spPr/>
      <dgm:t>
        <a:bodyPr/>
        <a:lstStyle/>
        <a:p>
          <a:endParaRPr lang="en-NZ"/>
        </a:p>
      </dgm:t>
    </dgm:pt>
    <dgm:pt modelId="{2C37C9C3-8AA6-4C6E-8FFB-16145B377CE9}" type="pres">
      <dgm:prSet presAssocID="{8799624B-EAD7-4A70-8D1C-DCF9FD85B700}" presName="descendantText" presStyleLbl="alignAcc1" presStyleIdx="0" presStyleCnt="5" custLinFactNeighborX="0">
        <dgm:presLayoutVars>
          <dgm:bulletEnabled val="1"/>
        </dgm:presLayoutVars>
      </dgm:prSet>
      <dgm:spPr/>
      <dgm:t>
        <a:bodyPr/>
        <a:lstStyle/>
        <a:p>
          <a:endParaRPr lang="en-NZ"/>
        </a:p>
      </dgm:t>
    </dgm:pt>
    <dgm:pt modelId="{F7939DBA-FA94-48FC-A570-CD5D9823C69E}" type="pres">
      <dgm:prSet presAssocID="{21D60331-F61E-497D-B256-0F39C7DF5F99}" presName="sp" presStyleCnt="0"/>
      <dgm:spPr/>
      <dgm:t>
        <a:bodyPr/>
        <a:lstStyle/>
        <a:p>
          <a:endParaRPr lang="en-NZ"/>
        </a:p>
      </dgm:t>
    </dgm:pt>
    <dgm:pt modelId="{BC7F96D1-5445-407A-9C6C-49A51DC54E34}" type="pres">
      <dgm:prSet presAssocID="{66C1BF7D-2BFC-4755-9EB8-277313012EDF}" presName="composite" presStyleCnt="0"/>
      <dgm:spPr/>
      <dgm:t>
        <a:bodyPr/>
        <a:lstStyle/>
        <a:p>
          <a:endParaRPr lang="en-NZ"/>
        </a:p>
      </dgm:t>
    </dgm:pt>
    <dgm:pt modelId="{7AC2D49A-F6DE-4CB5-9362-5EE0F8FDDEAC}" type="pres">
      <dgm:prSet presAssocID="{66C1BF7D-2BFC-4755-9EB8-277313012EDF}" presName="parentText" presStyleLbl="alignNode1" presStyleIdx="1" presStyleCnt="5">
        <dgm:presLayoutVars>
          <dgm:chMax val="1"/>
          <dgm:bulletEnabled val="1"/>
        </dgm:presLayoutVars>
      </dgm:prSet>
      <dgm:spPr/>
      <dgm:t>
        <a:bodyPr/>
        <a:lstStyle/>
        <a:p>
          <a:endParaRPr lang="en-NZ"/>
        </a:p>
      </dgm:t>
    </dgm:pt>
    <dgm:pt modelId="{9693ED8A-49E9-4EBE-AB7E-7936587FC46D}" type="pres">
      <dgm:prSet presAssocID="{66C1BF7D-2BFC-4755-9EB8-277313012EDF}" presName="descendantText" presStyleLbl="alignAcc1" presStyleIdx="1" presStyleCnt="5">
        <dgm:presLayoutVars>
          <dgm:bulletEnabled val="1"/>
        </dgm:presLayoutVars>
      </dgm:prSet>
      <dgm:spPr/>
      <dgm:t>
        <a:bodyPr/>
        <a:lstStyle/>
        <a:p>
          <a:endParaRPr lang="en-NZ"/>
        </a:p>
      </dgm:t>
    </dgm:pt>
    <dgm:pt modelId="{B5AD4751-DB67-46A4-912A-B11B2731FD10}" type="pres">
      <dgm:prSet presAssocID="{5DFCFFCA-4E78-4D4F-9A73-B02697BA55EF}" presName="sp" presStyleCnt="0"/>
      <dgm:spPr/>
      <dgm:t>
        <a:bodyPr/>
        <a:lstStyle/>
        <a:p>
          <a:endParaRPr lang="en-NZ"/>
        </a:p>
      </dgm:t>
    </dgm:pt>
    <dgm:pt modelId="{4D131CC0-EAC0-4BC1-9AC9-86AC380CDF29}" type="pres">
      <dgm:prSet presAssocID="{6C174F06-AA77-4AB4-A8BD-E367A9C05AD2}" presName="composite" presStyleCnt="0"/>
      <dgm:spPr/>
      <dgm:t>
        <a:bodyPr/>
        <a:lstStyle/>
        <a:p>
          <a:endParaRPr lang="en-NZ"/>
        </a:p>
      </dgm:t>
    </dgm:pt>
    <dgm:pt modelId="{EC5F4745-8CF2-421E-89EC-0A020D745854}" type="pres">
      <dgm:prSet presAssocID="{6C174F06-AA77-4AB4-A8BD-E367A9C05AD2}" presName="parentText" presStyleLbl="alignNode1" presStyleIdx="2" presStyleCnt="5">
        <dgm:presLayoutVars>
          <dgm:chMax val="1"/>
          <dgm:bulletEnabled val="1"/>
        </dgm:presLayoutVars>
      </dgm:prSet>
      <dgm:spPr/>
      <dgm:t>
        <a:bodyPr/>
        <a:lstStyle/>
        <a:p>
          <a:endParaRPr lang="en-NZ"/>
        </a:p>
      </dgm:t>
    </dgm:pt>
    <dgm:pt modelId="{964F5EF8-6B5E-4166-92A8-C658B9FBDF73}" type="pres">
      <dgm:prSet presAssocID="{6C174F06-AA77-4AB4-A8BD-E367A9C05AD2}" presName="descendantText" presStyleLbl="alignAcc1" presStyleIdx="2" presStyleCnt="5">
        <dgm:presLayoutVars>
          <dgm:bulletEnabled val="1"/>
        </dgm:presLayoutVars>
      </dgm:prSet>
      <dgm:spPr/>
      <dgm:t>
        <a:bodyPr/>
        <a:lstStyle/>
        <a:p>
          <a:endParaRPr lang="en-NZ"/>
        </a:p>
      </dgm:t>
    </dgm:pt>
    <dgm:pt modelId="{6DA73275-4F50-4238-A739-CCC69C80871C}" type="pres">
      <dgm:prSet presAssocID="{50FBE19C-713C-4456-A020-00E3B482A9E9}" presName="sp" presStyleCnt="0"/>
      <dgm:spPr/>
      <dgm:t>
        <a:bodyPr/>
        <a:lstStyle/>
        <a:p>
          <a:endParaRPr lang="en-NZ"/>
        </a:p>
      </dgm:t>
    </dgm:pt>
    <dgm:pt modelId="{E8602E7D-A6BB-4DED-9964-47A7A319996C}" type="pres">
      <dgm:prSet presAssocID="{E2F3CD00-D981-4A8C-9B90-FA84534D166D}" presName="composite" presStyleCnt="0"/>
      <dgm:spPr/>
      <dgm:t>
        <a:bodyPr/>
        <a:lstStyle/>
        <a:p>
          <a:endParaRPr lang="en-NZ"/>
        </a:p>
      </dgm:t>
    </dgm:pt>
    <dgm:pt modelId="{E1B4DA4E-A5D5-41A3-B74D-E6722B1A8012}" type="pres">
      <dgm:prSet presAssocID="{E2F3CD00-D981-4A8C-9B90-FA84534D166D}" presName="parentText" presStyleLbl="alignNode1" presStyleIdx="3" presStyleCnt="5">
        <dgm:presLayoutVars>
          <dgm:chMax val="1"/>
          <dgm:bulletEnabled val="1"/>
        </dgm:presLayoutVars>
      </dgm:prSet>
      <dgm:spPr/>
      <dgm:t>
        <a:bodyPr/>
        <a:lstStyle/>
        <a:p>
          <a:endParaRPr lang="en-NZ"/>
        </a:p>
      </dgm:t>
    </dgm:pt>
    <dgm:pt modelId="{AB77527B-B372-41BC-A08E-AFC8E294E555}" type="pres">
      <dgm:prSet presAssocID="{E2F3CD00-D981-4A8C-9B90-FA84534D166D}" presName="descendantText" presStyleLbl="alignAcc1" presStyleIdx="3" presStyleCnt="5">
        <dgm:presLayoutVars>
          <dgm:bulletEnabled val="1"/>
        </dgm:presLayoutVars>
      </dgm:prSet>
      <dgm:spPr/>
      <dgm:t>
        <a:bodyPr/>
        <a:lstStyle/>
        <a:p>
          <a:endParaRPr lang="en-NZ"/>
        </a:p>
      </dgm:t>
    </dgm:pt>
    <dgm:pt modelId="{95031873-023B-4069-87F2-9856C49A40B5}" type="pres">
      <dgm:prSet presAssocID="{3B473690-D877-4828-A31A-F4DF5156E461}" presName="sp" presStyleCnt="0"/>
      <dgm:spPr/>
      <dgm:t>
        <a:bodyPr/>
        <a:lstStyle/>
        <a:p>
          <a:endParaRPr lang="en-NZ"/>
        </a:p>
      </dgm:t>
    </dgm:pt>
    <dgm:pt modelId="{AAC29A7F-ACC6-44F3-B7C6-C0AC971B73FA}" type="pres">
      <dgm:prSet presAssocID="{55508B35-E3B2-4532-B4CB-7EF57C10821C}" presName="composite" presStyleCnt="0"/>
      <dgm:spPr/>
      <dgm:t>
        <a:bodyPr/>
        <a:lstStyle/>
        <a:p>
          <a:endParaRPr lang="en-NZ"/>
        </a:p>
      </dgm:t>
    </dgm:pt>
    <dgm:pt modelId="{1B14DB85-9005-4E6F-B50F-7273A27B9C39}" type="pres">
      <dgm:prSet presAssocID="{55508B35-E3B2-4532-B4CB-7EF57C10821C}" presName="parentText" presStyleLbl="alignNode1" presStyleIdx="4" presStyleCnt="5">
        <dgm:presLayoutVars>
          <dgm:chMax val="1"/>
          <dgm:bulletEnabled val="1"/>
        </dgm:presLayoutVars>
      </dgm:prSet>
      <dgm:spPr/>
      <dgm:t>
        <a:bodyPr/>
        <a:lstStyle/>
        <a:p>
          <a:endParaRPr lang="en-NZ"/>
        </a:p>
      </dgm:t>
    </dgm:pt>
    <dgm:pt modelId="{EB4180C7-4772-492C-9423-4DED9A32BC45}" type="pres">
      <dgm:prSet presAssocID="{55508B35-E3B2-4532-B4CB-7EF57C10821C}" presName="descendantText" presStyleLbl="alignAcc1" presStyleIdx="4" presStyleCnt="5">
        <dgm:presLayoutVars>
          <dgm:bulletEnabled val="1"/>
        </dgm:presLayoutVars>
      </dgm:prSet>
      <dgm:spPr/>
      <dgm:t>
        <a:bodyPr/>
        <a:lstStyle/>
        <a:p>
          <a:endParaRPr lang="en-NZ"/>
        </a:p>
      </dgm:t>
    </dgm:pt>
  </dgm:ptLst>
  <dgm:cxnLst>
    <dgm:cxn modelId="{2924446A-D503-4ACE-AA02-393FE1E93AE6}" type="presOf" srcId="{DE11FBEE-0B75-4F97-A4F9-9BB9181B6847}" destId="{EB4180C7-4772-492C-9423-4DED9A32BC45}" srcOrd="0" destOrd="2" presId="urn:microsoft.com/office/officeart/2005/8/layout/chevron2"/>
    <dgm:cxn modelId="{0DE0D9B3-D52C-48C1-BF72-27CC47D11C2D}" type="presOf" srcId="{571F2E80-E000-4970-B3B8-1A68583C79F9}" destId="{9693ED8A-49E9-4EBE-AB7E-7936587FC46D}" srcOrd="0" destOrd="1" presId="urn:microsoft.com/office/officeart/2005/8/layout/chevron2"/>
    <dgm:cxn modelId="{13F8FCC1-D8A9-4CD5-A868-19BBE2F2BA35}" srcId="{6C174F06-AA77-4AB4-A8BD-E367A9C05AD2}" destId="{DFF073D4-A178-4581-A958-FF91C542955E}" srcOrd="0" destOrd="0" parTransId="{2CFCF8D8-8BC4-4D31-876E-2C7C0B5F2EA4}" sibTransId="{7159BF01-1A47-415B-B236-4EA7744CD94E}"/>
    <dgm:cxn modelId="{816D2751-CFC5-44EE-A1B3-3644E984B039}" srcId="{47420381-C83E-4607-9E86-D182A86FC16D}" destId="{55508B35-E3B2-4532-B4CB-7EF57C10821C}" srcOrd="4" destOrd="0" parTransId="{F0F68E98-910F-4C39-B803-01D1CBD38155}" sibTransId="{8737A186-AD2F-476B-AE35-DC09190966A4}"/>
    <dgm:cxn modelId="{42DF5799-50BF-46E0-AE59-B930922C89EA}" type="presOf" srcId="{45B4AF3C-79A1-4801-92A1-5098EDA2A477}" destId="{2C37C9C3-8AA6-4C6E-8FFB-16145B377CE9}" srcOrd="0" destOrd="2" presId="urn:microsoft.com/office/officeart/2005/8/layout/chevron2"/>
    <dgm:cxn modelId="{CC24E707-7698-4B7D-BFEA-ED71ADB01DEB}" type="presOf" srcId="{F176318F-EB1E-4585-BF85-5C2A22E12A56}" destId="{2C37C9C3-8AA6-4C6E-8FFB-16145B377CE9}" srcOrd="0" destOrd="1" presId="urn:microsoft.com/office/officeart/2005/8/layout/chevron2"/>
    <dgm:cxn modelId="{ED5668DE-E7F9-4BA1-B42D-539DCEED896E}" srcId="{55508B35-E3B2-4532-B4CB-7EF57C10821C}" destId="{1E2E3619-C076-4C55-9939-75B868E808A7}" srcOrd="1" destOrd="0" parTransId="{A4A7E152-A948-4CBD-B5C2-9D5E1A03FA18}" sibTransId="{CBDEAE10-EA75-4B97-B59D-D86752F37DC9}"/>
    <dgm:cxn modelId="{3999599A-D9F8-4B2E-8738-13894F841BC9}" srcId="{55508B35-E3B2-4532-B4CB-7EF57C10821C}" destId="{CE292E66-40E0-4ADF-8F99-9205D0286070}" srcOrd="0" destOrd="0" parTransId="{6C87334F-6AC5-4F3B-A96F-BADAA08E1AD3}" sibTransId="{99AD2F42-D942-4CB5-9126-B147E19616F3}"/>
    <dgm:cxn modelId="{AF9D5542-8CBC-48A6-A481-1DA847F86D49}" srcId="{47420381-C83E-4607-9E86-D182A86FC16D}" destId="{66C1BF7D-2BFC-4755-9EB8-277313012EDF}" srcOrd="1" destOrd="0" parTransId="{BCC4FB21-A4DA-4DA6-8BAF-C91ABEF770FD}" sibTransId="{5DFCFFCA-4E78-4D4F-9A73-B02697BA55EF}"/>
    <dgm:cxn modelId="{0F847718-6412-4A6C-90D8-1AB4DECF3473}" type="presOf" srcId="{6C174F06-AA77-4AB4-A8BD-E367A9C05AD2}" destId="{EC5F4745-8CF2-421E-89EC-0A020D745854}" srcOrd="0" destOrd="0" presId="urn:microsoft.com/office/officeart/2005/8/layout/chevron2"/>
    <dgm:cxn modelId="{5BDD9064-CAFE-4E30-ACFF-9FF042D37CF9}" srcId="{66C1BF7D-2BFC-4755-9EB8-277313012EDF}" destId="{BA3BE5C3-D389-4217-A099-039E71E81DB8}" srcOrd="0" destOrd="0" parTransId="{910EABCD-1235-4EAC-8945-23C6B3AD3262}" sibTransId="{602AE484-EAB5-4420-A03E-F519B6F19FD1}"/>
    <dgm:cxn modelId="{F46237BD-8954-46CD-8915-2B1ECCE3DEF9}" type="presOf" srcId="{B1C3715A-6492-46E5-A433-0A7F07AC0DEF}" destId="{9693ED8A-49E9-4EBE-AB7E-7936587FC46D}" srcOrd="0" destOrd="2" presId="urn:microsoft.com/office/officeart/2005/8/layout/chevron2"/>
    <dgm:cxn modelId="{38213460-11C4-4D94-9159-10A368069976}" srcId="{8799624B-EAD7-4A70-8D1C-DCF9FD85B700}" destId="{90B22558-4E47-4FE3-834A-FC855C83F096}" srcOrd="0" destOrd="0" parTransId="{16AAFF6E-CA58-4EC5-84AE-E37C2954AD97}" sibTransId="{5CE0F06A-6D98-4531-839E-51FE08EEEF3B}"/>
    <dgm:cxn modelId="{5E46A994-04AB-4955-93D3-8B3DE932138F}" type="presOf" srcId="{55508B35-E3B2-4532-B4CB-7EF57C10821C}" destId="{1B14DB85-9005-4E6F-B50F-7273A27B9C39}" srcOrd="0" destOrd="0" presId="urn:microsoft.com/office/officeart/2005/8/layout/chevron2"/>
    <dgm:cxn modelId="{7C5A4B18-85EB-4988-A8CB-CBB721718DCD}" type="presOf" srcId="{9D6C9C30-A2AB-4DB5-B8C4-72B731E66E3F}" destId="{964F5EF8-6B5E-4166-92A8-C658B9FBDF73}" srcOrd="0" destOrd="2" presId="urn:microsoft.com/office/officeart/2005/8/layout/chevron2"/>
    <dgm:cxn modelId="{D09210AF-4E91-4B3C-A801-A82061755A4C}" type="presOf" srcId="{3BD509C3-A040-4CC4-9C6F-1208348852FB}" destId="{AB77527B-B372-41BC-A08E-AFC8E294E555}" srcOrd="0" destOrd="0" presId="urn:microsoft.com/office/officeart/2005/8/layout/chevron2"/>
    <dgm:cxn modelId="{06264957-3639-4329-AD8C-EFDE0A6EE28D}" srcId="{8799624B-EAD7-4A70-8D1C-DCF9FD85B700}" destId="{F176318F-EB1E-4585-BF85-5C2A22E12A56}" srcOrd="1" destOrd="0" parTransId="{342DD2E0-A7D9-447B-A936-04EB828682E7}" sibTransId="{733F5354-0A86-43E5-A797-22CF5A07EF71}"/>
    <dgm:cxn modelId="{EE3D9A36-36AE-4BED-8F68-D681FB824483}" srcId="{47420381-C83E-4607-9E86-D182A86FC16D}" destId="{6C174F06-AA77-4AB4-A8BD-E367A9C05AD2}" srcOrd="2" destOrd="0" parTransId="{ACD8F83B-CF58-46B6-8261-832813CDDC24}" sibTransId="{50FBE19C-713C-4456-A020-00E3B482A9E9}"/>
    <dgm:cxn modelId="{CD0D1254-C6C0-4F16-86CB-B9AD43C6BA9B}" type="presOf" srcId="{E2F3CD00-D981-4A8C-9B90-FA84534D166D}" destId="{E1B4DA4E-A5D5-41A3-B74D-E6722B1A8012}" srcOrd="0" destOrd="0" presId="urn:microsoft.com/office/officeart/2005/8/layout/chevron2"/>
    <dgm:cxn modelId="{97659C75-6B75-4A0A-B8B7-392F4E12C148}" srcId="{6C174F06-AA77-4AB4-A8BD-E367A9C05AD2}" destId="{9D6C9C30-A2AB-4DB5-B8C4-72B731E66E3F}" srcOrd="2" destOrd="0" parTransId="{8CC7B51A-436F-43C9-A7DC-97255890BF3E}" sibTransId="{25044947-47A1-4CF1-866D-51F6446D5052}"/>
    <dgm:cxn modelId="{F994A8F3-A725-4B8B-BBE1-5B11DD322494}" srcId="{47420381-C83E-4607-9E86-D182A86FC16D}" destId="{E2F3CD00-D981-4A8C-9B90-FA84534D166D}" srcOrd="3" destOrd="0" parTransId="{4F3C435E-69F9-4651-8E76-2E8EB8F961E5}" sibTransId="{3B473690-D877-4828-A31A-F4DF5156E461}"/>
    <dgm:cxn modelId="{B005E12E-ABBA-4BFF-B9F1-0733C2D9BCDC}" srcId="{66C1BF7D-2BFC-4755-9EB8-277313012EDF}" destId="{B1C3715A-6492-46E5-A433-0A7F07AC0DEF}" srcOrd="2" destOrd="0" parTransId="{6B27C00D-770E-4EBD-8F2A-1AD93818B382}" sibTransId="{A8F0FDB0-FE94-45F0-A1DE-CCB618E53F4A}"/>
    <dgm:cxn modelId="{397ADF8B-0059-42BD-B7CF-F38C4D84BEE2}" srcId="{E2F3CD00-D981-4A8C-9B90-FA84534D166D}" destId="{3BD509C3-A040-4CC4-9C6F-1208348852FB}" srcOrd="0" destOrd="0" parTransId="{A78E741B-8DEF-47DB-9D4E-1E601EF191A3}" sibTransId="{62778084-5CE9-4523-A1DC-CCD013B4208A}"/>
    <dgm:cxn modelId="{C1FC5D19-9E69-47EF-8FA7-D5C3655670CA}" type="presOf" srcId="{90B22558-4E47-4FE3-834A-FC855C83F096}" destId="{2C37C9C3-8AA6-4C6E-8FFB-16145B377CE9}" srcOrd="0" destOrd="0" presId="urn:microsoft.com/office/officeart/2005/8/layout/chevron2"/>
    <dgm:cxn modelId="{25AC468F-CF1B-46D5-AD3C-2415C7C2F00F}" srcId="{6C174F06-AA77-4AB4-A8BD-E367A9C05AD2}" destId="{006CFECB-A6B3-4E03-BE89-2CC2C90A8984}" srcOrd="1" destOrd="0" parTransId="{E84D26D5-E0A5-4148-BD09-D4D79EE434D6}" sibTransId="{12136896-F6C8-4C2E-AF21-A6C05E8987D5}"/>
    <dgm:cxn modelId="{5E8E94C8-5ABD-4DE1-BFBB-D99D28BD88D9}" type="presOf" srcId="{47420381-C83E-4607-9E86-D182A86FC16D}" destId="{58775A44-2908-473D-944C-99143EDF4FF8}" srcOrd="0" destOrd="0" presId="urn:microsoft.com/office/officeart/2005/8/layout/chevron2"/>
    <dgm:cxn modelId="{E9584F04-C67D-404F-9FD4-81BBF4528BDE}" type="presOf" srcId="{66C1BF7D-2BFC-4755-9EB8-277313012EDF}" destId="{7AC2D49A-F6DE-4CB5-9362-5EE0F8FDDEAC}" srcOrd="0" destOrd="0" presId="urn:microsoft.com/office/officeart/2005/8/layout/chevron2"/>
    <dgm:cxn modelId="{82B18067-9000-4660-BFE8-9D08C260FFE6}" srcId="{8799624B-EAD7-4A70-8D1C-DCF9FD85B700}" destId="{45B4AF3C-79A1-4801-92A1-5098EDA2A477}" srcOrd="2" destOrd="0" parTransId="{F49CB742-FDD7-4E68-8233-0E7D4966EBB1}" sibTransId="{2468AE2D-AA51-4B46-A146-DAA4C0E39352}"/>
    <dgm:cxn modelId="{B28C6483-9971-4266-A01C-587A801D12AB}" srcId="{E2F3CD00-D981-4A8C-9B90-FA84534D166D}" destId="{727FD524-1D97-44E9-B967-CE7FCC5B84A3}" srcOrd="2" destOrd="0" parTransId="{88499A42-28B2-4E6E-8473-36F608C455D3}" sibTransId="{A9EFE792-DE35-423D-A8CC-F9BA5395B140}"/>
    <dgm:cxn modelId="{A323B118-FD51-4519-908E-7CE67E484947}" type="presOf" srcId="{4200E292-290F-413B-986F-3E177BF5D3F7}" destId="{AB77527B-B372-41BC-A08E-AFC8E294E555}" srcOrd="0" destOrd="1" presId="urn:microsoft.com/office/officeart/2005/8/layout/chevron2"/>
    <dgm:cxn modelId="{EB8DFB74-F4E5-4516-9BBD-21AE6B6DD0F6}" srcId="{E2F3CD00-D981-4A8C-9B90-FA84534D166D}" destId="{4200E292-290F-413B-986F-3E177BF5D3F7}" srcOrd="1" destOrd="0" parTransId="{8607D60C-CF53-409D-B512-7F41119FEEE5}" sibTransId="{A6A7745F-75F1-4FA4-B1C1-33602A486EFF}"/>
    <dgm:cxn modelId="{6A90192C-7383-4FDB-ACC1-A567B00A3090}" srcId="{55508B35-E3B2-4532-B4CB-7EF57C10821C}" destId="{DE11FBEE-0B75-4F97-A4F9-9BB9181B6847}" srcOrd="2" destOrd="0" parTransId="{8A9CB255-9F29-464A-81A1-DFCE08017470}" sibTransId="{09D5A2BA-C5C3-4FC9-AB12-F4A6CDB40FB3}"/>
    <dgm:cxn modelId="{50DE623D-944C-443B-B332-3BCAD8FD3125}" type="presOf" srcId="{1E2E3619-C076-4C55-9939-75B868E808A7}" destId="{EB4180C7-4772-492C-9423-4DED9A32BC45}" srcOrd="0" destOrd="1" presId="urn:microsoft.com/office/officeart/2005/8/layout/chevron2"/>
    <dgm:cxn modelId="{CC6CE9D6-C618-40A4-A4BE-83D4B2A43D42}" type="presOf" srcId="{BA3BE5C3-D389-4217-A099-039E71E81DB8}" destId="{9693ED8A-49E9-4EBE-AB7E-7936587FC46D}" srcOrd="0" destOrd="0" presId="urn:microsoft.com/office/officeart/2005/8/layout/chevron2"/>
    <dgm:cxn modelId="{73D6BB7C-E97C-4B7B-9FEC-9CBA53FC1553}" type="presOf" srcId="{8799624B-EAD7-4A70-8D1C-DCF9FD85B700}" destId="{59531212-B52B-4ECE-B009-DF4A3A56CF8F}" srcOrd="0" destOrd="0" presId="urn:microsoft.com/office/officeart/2005/8/layout/chevron2"/>
    <dgm:cxn modelId="{F7473065-8FA0-4B44-B9CA-0986C4E987D7}" type="presOf" srcId="{DFF073D4-A178-4581-A958-FF91C542955E}" destId="{964F5EF8-6B5E-4166-92A8-C658B9FBDF73}" srcOrd="0" destOrd="0" presId="urn:microsoft.com/office/officeart/2005/8/layout/chevron2"/>
    <dgm:cxn modelId="{A05E77B7-659D-4D73-9BAC-A5BF90AD2937}" type="presOf" srcId="{006CFECB-A6B3-4E03-BE89-2CC2C90A8984}" destId="{964F5EF8-6B5E-4166-92A8-C658B9FBDF73}" srcOrd="0" destOrd="1" presId="urn:microsoft.com/office/officeart/2005/8/layout/chevron2"/>
    <dgm:cxn modelId="{FFA044AB-804F-402F-B270-0E7533F04E4A}" srcId="{47420381-C83E-4607-9E86-D182A86FC16D}" destId="{8799624B-EAD7-4A70-8D1C-DCF9FD85B700}" srcOrd="0" destOrd="0" parTransId="{E857556A-5F07-4791-9AFD-0DC3831F92D5}" sibTransId="{21D60331-F61E-497D-B256-0F39C7DF5F99}"/>
    <dgm:cxn modelId="{49E82CCA-FD0B-4479-A3C5-020BC4BAA5D8}" srcId="{66C1BF7D-2BFC-4755-9EB8-277313012EDF}" destId="{571F2E80-E000-4970-B3B8-1A68583C79F9}" srcOrd="1" destOrd="0" parTransId="{AB854FB0-3745-4CEB-B748-03BD37600D19}" sibTransId="{98B7F6E9-C18D-4DA3-AD96-E248DB14E3DE}"/>
    <dgm:cxn modelId="{B0BA3A31-E0D2-4F81-B52E-903C3D88BA51}" type="presOf" srcId="{CE292E66-40E0-4ADF-8F99-9205D0286070}" destId="{EB4180C7-4772-492C-9423-4DED9A32BC45}" srcOrd="0" destOrd="0" presId="urn:microsoft.com/office/officeart/2005/8/layout/chevron2"/>
    <dgm:cxn modelId="{DDB48C49-2C3D-466C-B749-0DCE033AF193}" type="presOf" srcId="{727FD524-1D97-44E9-B967-CE7FCC5B84A3}" destId="{AB77527B-B372-41BC-A08E-AFC8E294E555}" srcOrd="0" destOrd="2" presId="urn:microsoft.com/office/officeart/2005/8/layout/chevron2"/>
    <dgm:cxn modelId="{6C2C8CD0-B1D3-4A7D-B486-6DC0E1ACDCC3}" type="presParOf" srcId="{58775A44-2908-473D-944C-99143EDF4FF8}" destId="{4E07F8D8-E489-4CFA-8A88-35A49EBDF9C3}" srcOrd="0" destOrd="0" presId="urn:microsoft.com/office/officeart/2005/8/layout/chevron2"/>
    <dgm:cxn modelId="{1C1CD509-88EE-4023-B877-1EE26F0F6591}" type="presParOf" srcId="{4E07F8D8-E489-4CFA-8A88-35A49EBDF9C3}" destId="{59531212-B52B-4ECE-B009-DF4A3A56CF8F}" srcOrd="0" destOrd="0" presId="urn:microsoft.com/office/officeart/2005/8/layout/chevron2"/>
    <dgm:cxn modelId="{FC953470-9B8D-41A1-8C19-84822F4A6255}" type="presParOf" srcId="{4E07F8D8-E489-4CFA-8A88-35A49EBDF9C3}" destId="{2C37C9C3-8AA6-4C6E-8FFB-16145B377CE9}" srcOrd="1" destOrd="0" presId="urn:microsoft.com/office/officeart/2005/8/layout/chevron2"/>
    <dgm:cxn modelId="{F3495483-5744-41A3-BE9B-9775709341B3}" type="presParOf" srcId="{58775A44-2908-473D-944C-99143EDF4FF8}" destId="{F7939DBA-FA94-48FC-A570-CD5D9823C69E}" srcOrd="1" destOrd="0" presId="urn:microsoft.com/office/officeart/2005/8/layout/chevron2"/>
    <dgm:cxn modelId="{4FE9F6AC-F4AC-4DE2-B77E-4F349752BC39}" type="presParOf" srcId="{58775A44-2908-473D-944C-99143EDF4FF8}" destId="{BC7F96D1-5445-407A-9C6C-49A51DC54E34}" srcOrd="2" destOrd="0" presId="urn:microsoft.com/office/officeart/2005/8/layout/chevron2"/>
    <dgm:cxn modelId="{969D619C-7E8D-41E5-A619-63416EE6CF8A}" type="presParOf" srcId="{BC7F96D1-5445-407A-9C6C-49A51DC54E34}" destId="{7AC2D49A-F6DE-4CB5-9362-5EE0F8FDDEAC}" srcOrd="0" destOrd="0" presId="urn:microsoft.com/office/officeart/2005/8/layout/chevron2"/>
    <dgm:cxn modelId="{CB58E501-58BB-4582-A20A-B9A41C69598A}" type="presParOf" srcId="{BC7F96D1-5445-407A-9C6C-49A51DC54E34}" destId="{9693ED8A-49E9-4EBE-AB7E-7936587FC46D}" srcOrd="1" destOrd="0" presId="urn:microsoft.com/office/officeart/2005/8/layout/chevron2"/>
    <dgm:cxn modelId="{5A44D403-726F-44D5-8A47-32C79430CEFF}" type="presParOf" srcId="{58775A44-2908-473D-944C-99143EDF4FF8}" destId="{B5AD4751-DB67-46A4-912A-B11B2731FD10}" srcOrd="3" destOrd="0" presId="urn:microsoft.com/office/officeart/2005/8/layout/chevron2"/>
    <dgm:cxn modelId="{35430FF8-6D49-4918-A3EA-ADCBB8353AC0}" type="presParOf" srcId="{58775A44-2908-473D-944C-99143EDF4FF8}" destId="{4D131CC0-EAC0-4BC1-9AC9-86AC380CDF29}" srcOrd="4" destOrd="0" presId="urn:microsoft.com/office/officeart/2005/8/layout/chevron2"/>
    <dgm:cxn modelId="{0776C2BE-C155-45BE-8D0B-A794B34A8DB2}" type="presParOf" srcId="{4D131CC0-EAC0-4BC1-9AC9-86AC380CDF29}" destId="{EC5F4745-8CF2-421E-89EC-0A020D745854}" srcOrd="0" destOrd="0" presId="urn:microsoft.com/office/officeart/2005/8/layout/chevron2"/>
    <dgm:cxn modelId="{B4F4EF02-504B-4BCF-A551-DF0D851FDC62}" type="presParOf" srcId="{4D131CC0-EAC0-4BC1-9AC9-86AC380CDF29}" destId="{964F5EF8-6B5E-4166-92A8-C658B9FBDF73}" srcOrd="1" destOrd="0" presId="urn:microsoft.com/office/officeart/2005/8/layout/chevron2"/>
    <dgm:cxn modelId="{CFD4D3FF-00E9-4A11-930E-E4EC8B44AF27}" type="presParOf" srcId="{58775A44-2908-473D-944C-99143EDF4FF8}" destId="{6DA73275-4F50-4238-A739-CCC69C80871C}" srcOrd="5" destOrd="0" presId="urn:microsoft.com/office/officeart/2005/8/layout/chevron2"/>
    <dgm:cxn modelId="{84B027CF-936C-419D-905B-3F62DE083FEB}" type="presParOf" srcId="{58775A44-2908-473D-944C-99143EDF4FF8}" destId="{E8602E7D-A6BB-4DED-9964-47A7A319996C}" srcOrd="6" destOrd="0" presId="urn:microsoft.com/office/officeart/2005/8/layout/chevron2"/>
    <dgm:cxn modelId="{700EF186-B616-4F11-A463-2AD88822DD87}" type="presParOf" srcId="{E8602E7D-A6BB-4DED-9964-47A7A319996C}" destId="{E1B4DA4E-A5D5-41A3-B74D-E6722B1A8012}" srcOrd="0" destOrd="0" presId="urn:microsoft.com/office/officeart/2005/8/layout/chevron2"/>
    <dgm:cxn modelId="{AE81D7DA-5856-4DCE-B61A-796B8BD82E10}" type="presParOf" srcId="{E8602E7D-A6BB-4DED-9964-47A7A319996C}" destId="{AB77527B-B372-41BC-A08E-AFC8E294E555}" srcOrd="1" destOrd="0" presId="urn:microsoft.com/office/officeart/2005/8/layout/chevron2"/>
    <dgm:cxn modelId="{FBF51B98-362A-4C48-B655-F279899003A1}" type="presParOf" srcId="{58775A44-2908-473D-944C-99143EDF4FF8}" destId="{95031873-023B-4069-87F2-9856C49A40B5}" srcOrd="7" destOrd="0" presId="urn:microsoft.com/office/officeart/2005/8/layout/chevron2"/>
    <dgm:cxn modelId="{C356A665-98B3-4C4A-8766-0253BD518AA1}" type="presParOf" srcId="{58775A44-2908-473D-944C-99143EDF4FF8}" destId="{AAC29A7F-ACC6-44F3-B7C6-C0AC971B73FA}" srcOrd="8" destOrd="0" presId="urn:microsoft.com/office/officeart/2005/8/layout/chevron2"/>
    <dgm:cxn modelId="{2D336806-16B1-48B6-AC6F-F2EB45F2708E}" type="presParOf" srcId="{AAC29A7F-ACC6-44F3-B7C6-C0AC971B73FA}" destId="{1B14DB85-9005-4E6F-B50F-7273A27B9C39}" srcOrd="0" destOrd="0" presId="urn:microsoft.com/office/officeart/2005/8/layout/chevron2"/>
    <dgm:cxn modelId="{E7DE5C4C-E4F9-403A-9E63-DD99CCE7906D}" type="presParOf" srcId="{AAC29A7F-ACC6-44F3-B7C6-C0AC971B73FA}" destId="{EB4180C7-4772-492C-9423-4DED9A32BC4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A7F3ED-D575-4832-A2D1-A3E5339249EB}" type="doc">
      <dgm:prSet loTypeId="urn:microsoft.com/office/officeart/2005/8/layout/hProcess9" loCatId="process" qsTypeId="urn:microsoft.com/office/officeart/2005/8/quickstyle/simple1" qsCatId="simple" csTypeId="urn:microsoft.com/office/officeart/2005/8/colors/accent1_2" csCatId="accent1" phldr="1"/>
      <dgm:spPr/>
    </dgm:pt>
    <dgm:pt modelId="{CBB9D69B-2BD8-447D-9775-813D2CC1965F}">
      <dgm:prSet phldrT="[Text]"/>
      <dgm:spPr>
        <a:solidFill>
          <a:srgbClr val="00FF00"/>
        </a:solidFill>
        <a:ln>
          <a:noFill/>
        </a:ln>
      </dgm:spPr>
      <dgm:t>
        <a:bodyPr/>
        <a:lstStyle/>
        <a:p>
          <a:r>
            <a:rPr lang="en-US" dirty="0" smtClean="0">
              <a:solidFill>
                <a:schemeClr val="tx1">
                  <a:lumMod val="65000"/>
                  <a:lumOff val="35000"/>
                </a:schemeClr>
              </a:solidFill>
            </a:rPr>
            <a:t>Alerting</a:t>
          </a:r>
          <a:endParaRPr lang="sl-SI" dirty="0">
            <a:solidFill>
              <a:schemeClr val="tx1">
                <a:lumMod val="65000"/>
                <a:lumOff val="35000"/>
              </a:schemeClr>
            </a:solidFill>
          </a:endParaRPr>
        </a:p>
      </dgm:t>
    </dgm:pt>
    <dgm:pt modelId="{ECB41244-6F76-463E-859C-98F89878BAAD}" type="parTrans" cxnId="{8C03DDEB-B113-4B70-964C-C6C8CDAD4EB2}">
      <dgm:prSet/>
      <dgm:spPr/>
      <dgm:t>
        <a:bodyPr/>
        <a:lstStyle/>
        <a:p>
          <a:endParaRPr lang="sl-SI"/>
        </a:p>
      </dgm:t>
    </dgm:pt>
    <dgm:pt modelId="{E2C2E2B8-7BE8-4A3F-885D-69799AE16010}" type="sibTrans" cxnId="{8C03DDEB-B113-4B70-964C-C6C8CDAD4EB2}">
      <dgm:prSet/>
      <dgm:spPr/>
      <dgm:t>
        <a:bodyPr/>
        <a:lstStyle/>
        <a:p>
          <a:endParaRPr lang="sl-SI"/>
        </a:p>
      </dgm:t>
    </dgm:pt>
    <dgm:pt modelId="{88349598-CADC-41AD-AB72-43C0186C3E58}">
      <dgm:prSet phldrT="[Text]"/>
      <dgm:spPr>
        <a:solidFill>
          <a:srgbClr val="FFFF00"/>
        </a:solidFill>
        <a:ln>
          <a:noFill/>
        </a:ln>
      </dgm:spPr>
      <dgm:t>
        <a:bodyPr/>
        <a:lstStyle/>
        <a:p>
          <a:r>
            <a:rPr lang="en-US" dirty="0" smtClean="0">
              <a:solidFill>
                <a:schemeClr val="tx1">
                  <a:lumMod val="65000"/>
                  <a:lumOff val="35000"/>
                </a:schemeClr>
              </a:solidFill>
            </a:rPr>
            <a:t>Sensing</a:t>
          </a:r>
          <a:endParaRPr lang="sl-SI" dirty="0">
            <a:solidFill>
              <a:schemeClr val="tx1">
                <a:lumMod val="65000"/>
                <a:lumOff val="35000"/>
              </a:schemeClr>
            </a:solidFill>
          </a:endParaRPr>
        </a:p>
      </dgm:t>
    </dgm:pt>
    <dgm:pt modelId="{BE83AF70-0248-4DE0-9C0C-1167AF721540}" type="parTrans" cxnId="{562BCB69-F9B6-403D-85BC-437824735EE9}">
      <dgm:prSet/>
      <dgm:spPr/>
      <dgm:t>
        <a:bodyPr/>
        <a:lstStyle/>
        <a:p>
          <a:endParaRPr lang="en-US"/>
        </a:p>
      </dgm:t>
    </dgm:pt>
    <dgm:pt modelId="{C3069E78-9213-4C0F-B394-1D0D86E16705}" type="sibTrans" cxnId="{562BCB69-F9B6-403D-85BC-437824735EE9}">
      <dgm:prSet/>
      <dgm:spPr/>
      <dgm:t>
        <a:bodyPr/>
        <a:lstStyle/>
        <a:p>
          <a:endParaRPr lang="en-US"/>
        </a:p>
      </dgm:t>
    </dgm:pt>
    <dgm:pt modelId="{6371207E-EF92-4D69-B2F2-66F945DC05C9}">
      <dgm:prSet phldrT="[Text]"/>
      <dgm:spPr>
        <a:solidFill>
          <a:srgbClr val="FF0000"/>
        </a:solidFill>
        <a:ln>
          <a:noFill/>
        </a:ln>
      </dgm:spPr>
      <dgm:t>
        <a:bodyPr/>
        <a:lstStyle/>
        <a:p>
          <a:r>
            <a:rPr lang="en-US" dirty="0" smtClean="0">
              <a:solidFill>
                <a:schemeClr val="tx1">
                  <a:lumMod val="65000"/>
                  <a:lumOff val="35000"/>
                </a:schemeClr>
              </a:solidFill>
            </a:rPr>
            <a:t>Managing</a:t>
          </a:r>
          <a:endParaRPr lang="sl-SI" dirty="0">
            <a:solidFill>
              <a:schemeClr val="tx1">
                <a:lumMod val="65000"/>
                <a:lumOff val="35000"/>
              </a:schemeClr>
            </a:solidFill>
          </a:endParaRPr>
        </a:p>
      </dgm:t>
    </dgm:pt>
    <dgm:pt modelId="{D95D7C6F-0FF5-40A2-A66B-03CD7254BD64}" type="sibTrans" cxnId="{09C59FE2-F1BA-41F7-B888-65CED7710C8C}">
      <dgm:prSet/>
      <dgm:spPr/>
      <dgm:t>
        <a:bodyPr/>
        <a:lstStyle/>
        <a:p>
          <a:endParaRPr lang="sl-SI"/>
        </a:p>
      </dgm:t>
    </dgm:pt>
    <dgm:pt modelId="{51BCB34A-3F38-45B0-9173-6EA25772584B}" type="parTrans" cxnId="{09C59FE2-F1BA-41F7-B888-65CED7710C8C}">
      <dgm:prSet/>
      <dgm:spPr/>
      <dgm:t>
        <a:bodyPr/>
        <a:lstStyle/>
        <a:p>
          <a:endParaRPr lang="sl-SI"/>
        </a:p>
      </dgm:t>
    </dgm:pt>
    <dgm:pt modelId="{D9F2E7F9-B25C-4E3A-A504-8C712E31494C}">
      <dgm:prSet phldrT="[Text]"/>
      <dgm:spPr>
        <a:solidFill>
          <a:srgbClr val="00FFFF"/>
        </a:solidFill>
        <a:ln>
          <a:noFill/>
        </a:ln>
      </dgm:spPr>
      <dgm:t>
        <a:bodyPr/>
        <a:lstStyle/>
        <a:p>
          <a:r>
            <a:rPr lang="en-US" dirty="0" smtClean="0">
              <a:solidFill>
                <a:schemeClr val="tx1">
                  <a:lumMod val="65000"/>
                  <a:lumOff val="35000"/>
                </a:schemeClr>
              </a:solidFill>
            </a:rPr>
            <a:t>Forecasting</a:t>
          </a:r>
          <a:endParaRPr lang="sl-SI" dirty="0">
            <a:solidFill>
              <a:schemeClr val="tx1">
                <a:lumMod val="65000"/>
                <a:lumOff val="35000"/>
              </a:schemeClr>
            </a:solidFill>
          </a:endParaRPr>
        </a:p>
      </dgm:t>
    </dgm:pt>
    <dgm:pt modelId="{FB54CCB2-5D61-4E45-9BBB-700CDF64D803}" type="sibTrans" cxnId="{2405335C-AE36-40C2-9C59-A03CA86A8B84}">
      <dgm:prSet/>
      <dgm:spPr/>
      <dgm:t>
        <a:bodyPr/>
        <a:lstStyle/>
        <a:p>
          <a:endParaRPr lang="sl-SI"/>
        </a:p>
      </dgm:t>
    </dgm:pt>
    <dgm:pt modelId="{1CBEE108-F4AE-4FD4-91B7-E74E6AD848E8}" type="parTrans" cxnId="{2405335C-AE36-40C2-9C59-A03CA86A8B84}">
      <dgm:prSet/>
      <dgm:spPr/>
      <dgm:t>
        <a:bodyPr/>
        <a:lstStyle/>
        <a:p>
          <a:endParaRPr lang="sl-SI"/>
        </a:p>
      </dgm:t>
    </dgm:pt>
    <dgm:pt modelId="{2BFFEE94-BC4F-45EE-8508-69C0F8D53447}" type="pres">
      <dgm:prSet presAssocID="{A8A7F3ED-D575-4832-A2D1-A3E5339249EB}" presName="CompostProcess" presStyleCnt="0">
        <dgm:presLayoutVars>
          <dgm:dir/>
          <dgm:resizeHandles val="exact"/>
        </dgm:presLayoutVars>
      </dgm:prSet>
      <dgm:spPr/>
    </dgm:pt>
    <dgm:pt modelId="{9826CC95-C130-4D57-BDD4-453CE3AFE8CC}" type="pres">
      <dgm:prSet presAssocID="{A8A7F3ED-D575-4832-A2D1-A3E5339249EB}" presName="arrow" presStyleLbl="bgShp" presStyleIdx="0" presStyleCnt="1" custLinFactNeighborX="-14" custLinFactNeighborY="52293"/>
      <dgm:spPr>
        <a:solidFill>
          <a:schemeClr val="bg1">
            <a:lumMod val="75000"/>
          </a:schemeClr>
        </a:solidFill>
      </dgm:spPr>
    </dgm:pt>
    <dgm:pt modelId="{5707D523-9EAD-46DC-8930-EBB8AFDE3D8D}" type="pres">
      <dgm:prSet presAssocID="{A8A7F3ED-D575-4832-A2D1-A3E5339249EB}" presName="linearProcess" presStyleCnt="0"/>
      <dgm:spPr/>
    </dgm:pt>
    <dgm:pt modelId="{F2A7DA84-B388-4281-9FB6-78FB41A60BDC}" type="pres">
      <dgm:prSet presAssocID="{88349598-CADC-41AD-AB72-43C0186C3E58}" presName="textNode" presStyleLbl="node1" presStyleIdx="0" presStyleCnt="4">
        <dgm:presLayoutVars>
          <dgm:bulletEnabled val="1"/>
        </dgm:presLayoutVars>
      </dgm:prSet>
      <dgm:spPr/>
      <dgm:t>
        <a:bodyPr/>
        <a:lstStyle/>
        <a:p>
          <a:endParaRPr lang="en-US"/>
        </a:p>
      </dgm:t>
    </dgm:pt>
    <dgm:pt modelId="{8FB87F49-07BD-42CC-BB5D-0B47B3673D18}" type="pres">
      <dgm:prSet presAssocID="{C3069E78-9213-4C0F-B394-1D0D86E16705}" presName="sibTrans" presStyleCnt="0"/>
      <dgm:spPr/>
    </dgm:pt>
    <dgm:pt modelId="{DC95763C-0D95-4093-B061-1D144407A7DB}" type="pres">
      <dgm:prSet presAssocID="{D9F2E7F9-B25C-4E3A-A504-8C712E31494C}" presName="textNode" presStyleLbl="node1" presStyleIdx="1" presStyleCnt="4">
        <dgm:presLayoutVars>
          <dgm:bulletEnabled val="1"/>
        </dgm:presLayoutVars>
      </dgm:prSet>
      <dgm:spPr/>
      <dgm:t>
        <a:bodyPr/>
        <a:lstStyle/>
        <a:p>
          <a:endParaRPr lang="en-US"/>
        </a:p>
      </dgm:t>
    </dgm:pt>
    <dgm:pt modelId="{5D89D0E9-A3D3-4CF1-9569-6104158E5EC2}" type="pres">
      <dgm:prSet presAssocID="{FB54CCB2-5D61-4E45-9BBB-700CDF64D803}" presName="sibTrans" presStyleCnt="0"/>
      <dgm:spPr/>
    </dgm:pt>
    <dgm:pt modelId="{6FC620EC-A322-4EC6-8B46-0ABE41325C96}" type="pres">
      <dgm:prSet presAssocID="{CBB9D69B-2BD8-447D-9775-813D2CC1965F}" presName="textNode" presStyleLbl="node1" presStyleIdx="2" presStyleCnt="4">
        <dgm:presLayoutVars>
          <dgm:bulletEnabled val="1"/>
        </dgm:presLayoutVars>
      </dgm:prSet>
      <dgm:spPr/>
      <dgm:t>
        <a:bodyPr/>
        <a:lstStyle/>
        <a:p>
          <a:endParaRPr lang="sl-SI"/>
        </a:p>
      </dgm:t>
    </dgm:pt>
    <dgm:pt modelId="{7E38DD19-794F-495D-AC9E-792C6C52F2AD}" type="pres">
      <dgm:prSet presAssocID="{E2C2E2B8-7BE8-4A3F-885D-69799AE16010}" presName="sibTrans" presStyleCnt="0"/>
      <dgm:spPr/>
    </dgm:pt>
    <dgm:pt modelId="{BEA4FAF2-4A86-429A-BA12-955B3777A648}" type="pres">
      <dgm:prSet presAssocID="{6371207E-EF92-4D69-B2F2-66F945DC05C9}" presName="textNode" presStyleLbl="node1" presStyleIdx="3" presStyleCnt="4">
        <dgm:presLayoutVars>
          <dgm:bulletEnabled val="1"/>
        </dgm:presLayoutVars>
      </dgm:prSet>
      <dgm:spPr/>
      <dgm:t>
        <a:bodyPr/>
        <a:lstStyle/>
        <a:p>
          <a:endParaRPr lang="sl-SI"/>
        </a:p>
      </dgm:t>
    </dgm:pt>
  </dgm:ptLst>
  <dgm:cxnLst>
    <dgm:cxn modelId="{562BCB69-F9B6-403D-85BC-437824735EE9}" srcId="{A8A7F3ED-D575-4832-A2D1-A3E5339249EB}" destId="{88349598-CADC-41AD-AB72-43C0186C3E58}" srcOrd="0" destOrd="0" parTransId="{BE83AF70-0248-4DE0-9C0C-1167AF721540}" sibTransId="{C3069E78-9213-4C0F-B394-1D0D86E16705}"/>
    <dgm:cxn modelId="{C3F7563B-E6AE-4F56-8C3D-8D7F7C83683F}" type="presOf" srcId="{6371207E-EF92-4D69-B2F2-66F945DC05C9}" destId="{BEA4FAF2-4A86-429A-BA12-955B3777A648}" srcOrd="0" destOrd="0" presId="urn:microsoft.com/office/officeart/2005/8/layout/hProcess9"/>
    <dgm:cxn modelId="{61B9226D-616E-4871-8DB1-E691CD1BBCB7}" type="presOf" srcId="{88349598-CADC-41AD-AB72-43C0186C3E58}" destId="{F2A7DA84-B388-4281-9FB6-78FB41A60BDC}" srcOrd="0" destOrd="0" presId="urn:microsoft.com/office/officeart/2005/8/layout/hProcess9"/>
    <dgm:cxn modelId="{3D7B0FCE-9962-4547-884E-CF789A526E2E}" type="presOf" srcId="{D9F2E7F9-B25C-4E3A-A504-8C712E31494C}" destId="{DC95763C-0D95-4093-B061-1D144407A7DB}" srcOrd="0" destOrd="0" presId="urn:microsoft.com/office/officeart/2005/8/layout/hProcess9"/>
    <dgm:cxn modelId="{8C03DDEB-B113-4B70-964C-C6C8CDAD4EB2}" srcId="{A8A7F3ED-D575-4832-A2D1-A3E5339249EB}" destId="{CBB9D69B-2BD8-447D-9775-813D2CC1965F}" srcOrd="2" destOrd="0" parTransId="{ECB41244-6F76-463E-859C-98F89878BAAD}" sibTransId="{E2C2E2B8-7BE8-4A3F-885D-69799AE16010}"/>
    <dgm:cxn modelId="{09C59FE2-F1BA-41F7-B888-65CED7710C8C}" srcId="{A8A7F3ED-D575-4832-A2D1-A3E5339249EB}" destId="{6371207E-EF92-4D69-B2F2-66F945DC05C9}" srcOrd="3" destOrd="0" parTransId="{51BCB34A-3F38-45B0-9173-6EA25772584B}" sibTransId="{D95D7C6F-0FF5-40A2-A66B-03CD7254BD64}"/>
    <dgm:cxn modelId="{2405335C-AE36-40C2-9C59-A03CA86A8B84}" srcId="{A8A7F3ED-D575-4832-A2D1-A3E5339249EB}" destId="{D9F2E7F9-B25C-4E3A-A504-8C712E31494C}" srcOrd="1" destOrd="0" parTransId="{1CBEE108-F4AE-4FD4-91B7-E74E6AD848E8}" sibTransId="{FB54CCB2-5D61-4E45-9BBB-700CDF64D803}"/>
    <dgm:cxn modelId="{E4391445-3B09-4DE5-AB82-C4A949EAC73F}" type="presOf" srcId="{A8A7F3ED-D575-4832-A2D1-A3E5339249EB}" destId="{2BFFEE94-BC4F-45EE-8508-69C0F8D53447}" srcOrd="0" destOrd="0" presId="urn:microsoft.com/office/officeart/2005/8/layout/hProcess9"/>
    <dgm:cxn modelId="{6DEB4182-BC8E-4988-8910-46C81FE4851B}" type="presOf" srcId="{CBB9D69B-2BD8-447D-9775-813D2CC1965F}" destId="{6FC620EC-A322-4EC6-8B46-0ABE41325C96}" srcOrd="0" destOrd="0" presId="urn:microsoft.com/office/officeart/2005/8/layout/hProcess9"/>
    <dgm:cxn modelId="{7B3B6B78-CC6A-409F-93E9-BFA6CFAA4226}" type="presParOf" srcId="{2BFFEE94-BC4F-45EE-8508-69C0F8D53447}" destId="{9826CC95-C130-4D57-BDD4-453CE3AFE8CC}" srcOrd="0" destOrd="0" presId="urn:microsoft.com/office/officeart/2005/8/layout/hProcess9"/>
    <dgm:cxn modelId="{385CB681-B955-4370-B5B8-0134902DE70D}" type="presParOf" srcId="{2BFFEE94-BC4F-45EE-8508-69C0F8D53447}" destId="{5707D523-9EAD-46DC-8930-EBB8AFDE3D8D}" srcOrd="1" destOrd="0" presId="urn:microsoft.com/office/officeart/2005/8/layout/hProcess9"/>
    <dgm:cxn modelId="{ABCE19E3-371D-4C86-8A22-E4FB80628B7A}" type="presParOf" srcId="{5707D523-9EAD-46DC-8930-EBB8AFDE3D8D}" destId="{F2A7DA84-B388-4281-9FB6-78FB41A60BDC}" srcOrd="0" destOrd="0" presId="urn:microsoft.com/office/officeart/2005/8/layout/hProcess9"/>
    <dgm:cxn modelId="{FA945A7F-2212-4788-B4CD-F2CC58722219}" type="presParOf" srcId="{5707D523-9EAD-46DC-8930-EBB8AFDE3D8D}" destId="{8FB87F49-07BD-42CC-BB5D-0B47B3673D18}" srcOrd="1" destOrd="0" presId="urn:microsoft.com/office/officeart/2005/8/layout/hProcess9"/>
    <dgm:cxn modelId="{DAC8A7C6-2E97-4BF8-88B2-A49FA8A893C2}" type="presParOf" srcId="{5707D523-9EAD-46DC-8930-EBB8AFDE3D8D}" destId="{DC95763C-0D95-4093-B061-1D144407A7DB}" srcOrd="2" destOrd="0" presId="urn:microsoft.com/office/officeart/2005/8/layout/hProcess9"/>
    <dgm:cxn modelId="{7C94093C-CC7B-4166-A14F-AF01E12036E1}" type="presParOf" srcId="{5707D523-9EAD-46DC-8930-EBB8AFDE3D8D}" destId="{5D89D0E9-A3D3-4CF1-9569-6104158E5EC2}" srcOrd="3" destOrd="0" presId="urn:microsoft.com/office/officeart/2005/8/layout/hProcess9"/>
    <dgm:cxn modelId="{EDFCC053-A5B8-49F7-B3F3-E869FC0C1111}" type="presParOf" srcId="{5707D523-9EAD-46DC-8930-EBB8AFDE3D8D}" destId="{6FC620EC-A322-4EC6-8B46-0ABE41325C96}" srcOrd="4" destOrd="0" presId="urn:microsoft.com/office/officeart/2005/8/layout/hProcess9"/>
    <dgm:cxn modelId="{B8486643-232C-4ED9-9D51-F79C0FEEAC47}" type="presParOf" srcId="{5707D523-9EAD-46DC-8930-EBB8AFDE3D8D}" destId="{7E38DD19-794F-495D-AC9E-792C6C52F2AD}" srcOrd="5" destOrd="0" presId="urn:microsoft.com/office/officeart/2005/8/layout/hProcess9"/>
    <dgm:cxn modelId="{6430C3F0-EC00-4FEA-9D94-D98FBC3CD7E1}" type="presParOf" srcId="{5707D523-9EAD-46DC-8930-EBB8AFDE3D8D}" destId="{BEA4FAF2-4A86-429A-BA12-955B3777A648}"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31212-B52B-4ECE-B009-DF4A3A56CF8F}">
      <dsp:nvSpPr>
        <dsp:cNvPr id="0" name=""/>
        <dsp:cNvSpPr/>
      </dsp:nvSpPr>
      <dsp:spPr>
        <a:xfrm rot="5400000">
          <a:off x="-165459" y="166910"/>
          <a:ext cx="1103062" cy="772143"/>
        </a:xfrm>
        <a:prstGeom prst="chevron">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Identify</a:t>
          </a:r>
          <a:endParaRPr lang="en-NZ" sz="1300" kern="1200" dirty="0"/>
        </a:p>
      </dsp:txBody>
      <dsp:txXfrm rot="-5400000">
        <a:off x="1" y="387523"/>
        <a:ext cx="772143" cy="330919"/>
      </dsp:txXfrm>
    </dsp:sp>
    <dsp:sp modelId="{2C37C9C3-8AA6-4C6E-8FFB-16145B377CE9}">
      <dsp:nvSpPr>
        <dsp:cNvPr id="0" name=""/>
        <dsp:cNvSpPr/>
      </dsp:nvSpPr>
      <dsp:spPr>
        <a:xfrm rot="5400000">
          <a:off x="1229722" y="-456127"/>
          <a:ext cx="716990" cy="1632147"/>
        </a:xfrm>
        <a:prstGeom prst="round2SameRect">
          <a:avLst/>
        </a:prstGeom>
        <a:solidFill>
          <a:schemeClr val="lt1">
            <a:alpha val="90000"/>
            <a:hueOff val="0"/>
            <a:satOff val="0"/>
            <a:lumOff val="0"/>
            <a:alphaOff val="0"/>
          </a:schemeClr>
        </a:solidFill>
        <a:ln w="9525" cap="flat" cmpd="sng" algn="ctr">
          <a:solidFill>
            <a:schemeClr val="accent2">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Relevant Sources</a:t>
          </a:r>
          <a:endParaRPr lang="en-NZ" sz="1100" kern="1200" dirty="0"/>
        </a:p>
        <a:p>
          <a:pPr marL="57150" lvl="1" indent="-57150" algn="l" defTabSz="488950">
            <a:lnSpc>
              <a:spcPct val="90000"/>
            </a:lnSpc>
            <a:spcBef>
              <a:spcPct val="0"/>
            </a:spcBef>
            <a:spcAft>
              <a:spcPct val="15000"/>
            </a:spcAft>
            <a:buChar char="••"/>
          </a:pPr>
          <a:r>
            <a:rPr lang="en-US" sz="1100" kern="1200" dirty="0" smtClean="0"/>
            <a:t>Relevant Content</a:t>
          </a:r>
          <a:endParaRPr lang="en-NZ" sz="1100" kern="1200" dirty="0"/>
        </a:p>
        <a:p>
          <a:pPr marL="57150" lvl="1" indent="-57150" algn="l" defTabSz="488950">
            <a:lnSpc>
              <a:spcPct val="90000"/>
            </a:lnSpc>
            <a:spcBef>
              <a:spcPct val="0"/>
            </a:spcBef>
            <a:spcAft>
              <a:spcPct val="15000"/>
            </a:spcAft>
            <a:buChar char="••"/>
          </a:pPr>
          <a:r>
            <a:rPr lang="en-US" sz="1100" kern="1200" dirty="0" smtClean="0"/>
            <a:t>Relevant Context</a:t>
          </a:r>
          <a:endParaRPr lang="en-NZ" sz="1100" kern="1200" dirty="0"/>
        </a:p>
      </dsp:txBody>
      <dsp:txXfrm rot="-5400000">
        <a:off x="772144" y="36452"/>
        <a:ext cx="1597146" cy="646988"/>
      </dsp:txXfrm>
    </dsp:sp>
    <dsp:sp modelId="{7AC2D49A-F6DE-4CB5-9362-5EE0F8FDDEAC}">
      <dsp:nvSpPr>
        <dsp:cNvPr id="0" name=""/>
        <dsp:cNvSpPr/>
      </dsp:nvSpPr>
      <dsp:spPr>
        <a:xfrm rot="5400000">
          <a:off x="-165459" y="1065169"/>
          <a:ext cx="1103062" cy="772143"/>
        </a:xfrm>
        <a:prstGeom prst="chevron">
          <a:avLst/>
        </a:prstGeom>
        <a:gradFill rotWithShape="0">
          <a:gsLst>
            <a:gs pos="0">
              <a:schemeClr val="accent2">
                <a:shade val="80000"/>
                <a:hueOff val="143419"/>
                <a:satOff val="-12146"/>
                <a:lumOff val="9078"/>
                <a:alphaOff val="0"/>
                <a:shade val="51000"/>
                <a:satMod val="130000"/>
              </a:schemeClr>
            </a:gs>
            <a:gs pos="80000">
              <a:schemeClr val="accent2">
                <a:shade val="80000"/>
                <a:hueOff val="143419"/>
                <a:satOff val="-12146"/>
                <a:lumOff val="9078"/>
                <a:alphaOff val="0"/>
                <a:shade val="93000"/>
                <a:satMod val="130000"/>
              </a:schemeClr>
            </a:gs>
            <a:gs pos="100000">
              <a:schemeClr val="accent2">
                <a:shade val="80000"/>
                <a:hueOff val="143419"/>
                <a:satOff val="-12146"/>
                <a:lumOff val="9078"/>
                <a:alphaOff val="0"/>
                <a:shade val="94000"/>
                <a:satMod val="135000"/>
              </a:schemeClr>
            </a:gs>
          </a:gsLst>
          <a:lin ang="16200000" scaled="0"/>
        </a:gradFill>
        <a:ln w="9525" cap="flat" cmpd="sng" algn="ctr">
          <a:solidFill>
            <a:schemeClr val="accent2">
              <a:shade val="80000"/>
              <a:hueOff val="143419"/>
              <a:satOff val="-12146"/>
              <a:lumOff val="9078"/>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Select</a:t>
          </a:r>
          <a:endParaRPr lang="en-NZ" sz="1300" kern="1200" dirty="0"/>
        </a:p>
      </dsp:txBody>
      <dsp:txXfrm rot="-5400000">
        <a:off x="1" y="1285782"/>
        <a:ext cx="772143" cy="330919"/>
      </dsp:txXfrm>
    </dsp:sp>
    <dsp:sp modelId="{9693ED8A-49E9-4EBE-AB7E-7936587FC46D}">
      <dsp:nvSpPr>
        <dsp:cNvPr id="0" name=""/>
        <dsp:cNvSpPr/>
      </dsp:nvSpPr>
      <dsp:spPr>
        <a:xfrm rot="5400000">
          <a:off x="1229722" y="442131"/>
          <a:ext cx="716990" cy="1632147"/>
        </a:xfrm>
        <a:prstGeom prst="round2SameRect">
          <a:avLst/>
        </a:prstGeom>
        <a:solidFill>
          <a:schemeClr val="lt1">
            <a:alpha val="90000"/>
            <a:hueOff val="0"/>
            <a:satOff val="0"/>
            <a:lumOff val="0"/>
            <a:alphaOff val="0"/>
          </a:schemeClr>
        </a:solidFill>
        <a:ln w="9525" cap="flat" cmpd="sng" algn="ctr">
          <a:solidFill>
            <a:schemeClr val="accent2">
              <a:shade val="80000"/>
              <a:hueOff val="143419"/>
              <a:satOff val="-12146"/>
              <a:lumOff val="9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Relevant Problems</a:t>
          </a:r>
          <a:endParaRPr lang="en-NZ" sz="1100" kern="1200" dirty="0"/>
        </a:p>
        <a:p>
          <a:pPr marL="57150" lvl="1" indent="-57150" algn="l" defTabSz="488950">
            <a:lnSpc>
              <a:spcPct val="90000"/>
            </a:lnSpc>
            <a:spcBef>
              <a:spcPct val="0"/>
            </a:spcBef>
            <a:spcAft>
              <a:spcPct val="15000"/>
            </a:spcAft>
            <a:buChar char="••"/>
          </a:pPr>
          <a:r>
            <a:rPr lang="en-US" sz="1100" kern="1200" smtClean="0"/>
            <a:t>Relevant Methods</a:t>
          </a:r>
          <a:endParaRPr lang="en-NZ" sz="1100" kern="1200" dirty="0" smtClean="0"/>
        </a:p>
        <a:p>
          <a:pPr marL="57150" lvl="1" indent="-57150" algn="l" defTabSz="488950">
            <a:lnSpc>
              <a:spcPct val="90000"/>
            </a:lnSpc>
            <a:spcBef>
              <a:spcPct val="0"/>
            </a:spcBef>
            <a:spcAft>
              <a:spcPct val="15000"/>
            </a:spcAft>
            <a:buChar char="••"/>
          </a:pPr>
          <a:r>
            <a:rPr lang="en-US" sz="1100" kern="1200" dirty="0" smtClean="0"/>
            <a:t>Relevant Data</a:t>
          </a:r>
          <a:endParaRPr lang="en-NZ" sz="1100" kern="1200" dirty="0" smtClean="0"/>
        </a:p>
      </dsp:txBody>
      <dsp:txXfrm rot="-5400000">
        <a:off x="772144" y="934711"/>
        <a:ext cx="1597146" cy="646988"/>
      </dsp:txXfrm>
    </dsp:sp>
    <dsp:sp modelId="{EC5F4745-8CF2-421E-89EC-0A020D745854}">
      <dsp:nvSpPr>
        <dsp:cNvPr id="0" name=""/>
        <dsp:cNvSpPr/>
      </dsp:nvSpPr>
      <dsp:spPr>
        <a:xfrm rot="5400000">
          <a:off x="-165459" y="1963428"/>
          <a:ext cx="1103062" cy="772143"/>
        </a:xfrm>
        <a:prstGeom prst="chevron">
          <a:avLst/>
        </a:prstGeom>
        <a:gradFill rotWithShape="0">
          <a:gsLst>
            <a:gs pos="0">
              <a:schemeClr val="accent2">
                <a:shade val="80000"/>
                <a:hueOff val="286837"/>
                <a:satOff val="-24292"/>
                <a:lumOff val="18155"/>
                <a:alphaOff val="0"/>
                <a:shade val="51000"/>
                <a:satMod val="130000"/>
              </a:schemeClr>
            </a:gs>
            <a:gs pos="80000">
              <a:schemeClr val="accent2">
                <a:shade val="80000"/>
                <a:hueOff val="286837"/>
                <a:satOff val="-24292"/>
                <a:lumOff val="18155"/>
                <a:alphaOff val="0"/>
                <a:shade val="93000"/>
                <a:satMod val="130000"/>
              </a:schemeClr>
            </a:gs>
            <a:gs pos="100000">
              <a:schemeClr val="accent2">
                <a:shade val="80000"/>
                <a:hueOff val="286837"/>
                <a:satOff val="-24292"/>
                <a:lumOff val="18155"/>
                <a:alphaOff val="0"/>
                <a:shade val="94000"/>
                <a:satMod val="135000"/>
              </a:schemeClr>
            </a:gs>
          </a:gsLst>
          <a:lin ang="16200000" scaled="0"/>
        </a:gradFill>
        <a:ln w="9525" cap="flat" cmpd="sng" algn="ctr">
          <a:solidFill>
            <a:schemeClr val="accent2">
              <a:shade val="80000"/>
              <a:hueOff val="286837"/>
              <a:satOff val="-24292"/>
              <a:lumOff val="1815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Transform</a:t>
          </a:r>
          <a:endParaRPr lang="en-NZ" sz="1300" kern="1200" dirty="0"/>
        </a:p>
      </dsp:txBody>
      <dsp:txXfrm rot="-5400000">
        <a:off x="1" y="2184041"/>
        <a:ext cx="772143" cy="330919"/>
      </dsp:txXfrm>
    </dsp:sp>
    <dsp:sp modelId="{964F5EF8-6B5E-4166-92A8-C658B9FBDF73}">
      <dsp:nvSpPr>
        <dsp:cNvPr id="0" name=""/>
        <dsp:cNvSpPr/>
      </dsp:nvSpPr>
      <dsp:spPr>
        <a:xfrm rot="5400000">
          <a:off x="1229722" y="1340390"/>
          <a:ext cx="716990" cy="1632147"/>
        </a:xfrm>
        <a:prstGeom prst="round2SameRect">
          <a:avLst/>
        </a:prstGeom>
        <a:solidFill>
          <a:schemeClr val="lt1">
            <a:alpha val="90000"/>
            <a:hueOff val="0"/>
            <a:satOff val="0"/>
            <a:lumOff val="0"/>
            <a:alphaOff val="0"/>
          </a:schemeClr>
        </a:solidFill>
        <a:ln w="9525" cap="flat" cmpd="sng" algn="ctr">
          <a:solidFill>
            <a:schemeClr val="accent2">
              <a:shade val="80000"/>
              <a:hueOff val="286837"/>
              <a:satOff val="-24292"/>
              <a:lumOff val="18155"/>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Extract Information</a:t>
          </a:r>
          <a:endParaRPr lang="en-NZ" sz="1100" kern="1200" dirty="0"/>
        </a:p>
        <a:p>
          <a:pPr marL="57150" lvl="1" indent="-57150" algn="l" defTabSz="488950">
            <a:lnSpc>
              <a:spcPct val="90000"/>
            </a:lnSpc>
            <a:spcBef>
              <a:spcPct val="0"/>
            </a:spcBef>
            <a:spcAft>
              <a:spcPct val="15000"/>
            </a:spcAft>
            <a:buChar char="••"/>
          </a:pPr>
          <a:r>
            <a:rPr lang="en-US" sz="1100" kern="1200" smtClean="0"/>
            <a:t>Calculate Statistics</a:t>
          </a:r>
          <a:endParaRPr lang="en-NZ" sz="1100" kern="1200" dirty="0"/>
        </a:p>
        <a:p>
          <a:pPr marL="57150" lvl="1" indent="-57150" algn="l" defTabSz="488950">
            <a:lnSpc>
              <a:spcPct val="90000"/>
            </a:lnSpc>
            <a:spcBef>
              <a:spcPct val="0"/>
            </a:spcBef>
            <a:spcAft>
              <a:spcPct val="15000"/>
            </a:spcAft>
            <a:buChar char="••"/>
          </a:pPr>
          <a:r>
            <a:rPr lang="en-US" sz="1100" kern="1200" dirty="0" smtClean="0"/>
            <a:t>Transform to Logic</a:t>
          </a:r>
          <a:endParaRPr lang="en-NZ" sz="1100" kern="1200" dirty="0"/>
        </a:p>
      </dsp:txBody>
      <dsp:txXfrm rot="-5400000">
        <a:off x="772144" y="1832970"/>
        <a:ext cx="1597146" cy="646988"/>
      </dsp:txXfrm>
    </dsp:sp>
    <dsp:sp modelId="{E1B4DA4E-A5D5-41A3-B74D-E6722B1A8012}">
      <dsp:nvSpPr>
        <dsp:cNvPr id="0" name=""/>
        <dsp:cNvSpPr/>
      </dsp:nvSpPr>
      <dsp:spPr>
        <a:xfrm rot="5400000">
          <a:off x="-165459" y="2861687"/>
          <a:ext cx="1103062" cy="772143"/>
        </a:xfrm>
        <a:prstGeom prst="chevron">
          <a:avLst/>
        </a:prstGeom>
        <a:gradFill rotWithShape="0">
          <a:gsLst>
            <a:gs pos="0">
              <a:schemeClr val="accent2">
                <a:shade val="80000"/>
                <a:hueOff val="430256"/>
                <a:satOff val="-36438"/>
                <a:lumOff val="27233"/>
                <a:alphaOff val="0"/>
                <a:shade val="51000"/>
                <a:satMod val="130000"/>
              </a:schemeClr>
            </a:gs>
            <a:gs pos="80000">
              <a:schemeClr val="accent2">
                <a:shade val="80000"/>
                <a:hueOff val="430256"/>
                <a:satOff val="-36438"/>
                <a:lumOff val="27233"/>
                <a:alphaOff val="0"/>
                <a:shade val="93000"/>
                <a:satMod val="130000"/>
              </a:schemeClr>
            </a:gs>
            <a:gs pos="100000">
              <a:schemeClr val="accent2">
                <a:shade val="80000"/>
                <a:hueOff val="430256"/>
                <a:satOff val="-36438"/>
                <a:lumOff val="27233"/>
                <a:alphaOff val="0"/>
                <a:shade val="94000"/>
                <a:satMod val="135000"/>
              </a:schemeClr>
            </a:gs>
          </a:gsLst>
          <a:lin ang="16200000" scaled="0"/>
        </a:gradFill>
        <a:ln w="9525" cap="flat" cmpd="sng" algn="ctr">
          <a:solidFill>
            <a:schemeClr val="accent2">
              <a:shade val="80000"/>
              <a:hueOff val="430256"/>
              <a:satOff val="-36438"/>
              <a:lumOff val="2723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Reason</a:t>
          </a:r>
          <a:endParaRPr lang="en-NZ" sz="1300" kern="1200" dirty="0"/>
        </a:p>
      </dsp:txBody>
      <dsp:txXfrm rot="-5400000">
        <a:off x="1" y="3082300"/>
        <a:ext cx="772143" cy="330919"/>
      </dsp:txXfrm>
    </dsp:sp>
    <dsp:sp modelId="{AB77527B-B372-41BC-A08E-AFC8E294E555}">
      <dsp:nvSpPr>
        <dsp:cNvPr id="0" name=""/>
        <dsp:cNvSpPr/>
      </dsp:nvSpPr>
      <dsp:spPr>
        <a:xfrm rot="5400000">
          <a:off x="1229722" y="2238649"/>
          <a:ext cx="716990" cy="1632147"/>
        </a:xfrm>
        <a:prstGeom prst="round2SameRect">
          <a:avLst/>
        </a:prstGeom>
        <a:solidFill>
          <a:schemeClr val="lt1">
            <a:alpha val="90000"/>
            <a:hueOff val="0"/>
            <a:satOff val="0"/>
            <a:lumOff val="0"/>
            <a:alphaOff val="0"/>
          </a:schemeClr>
        </a:solidFill>
        <a:ln w="9525" cap="flat" cmpd="sng" algn="ctr">
          <a:solidFill>
            <a:schemeClr val="accent2">
              <a:shade val="80000"/>
              <a:hueOff val="430256"/>
              <a:satOff val="-36438"/>
              <a:lumOff val="27233"/>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Rule-based</a:t>
          </a:r>
          <a:endParaRPr lang="en-NZ" sz="1100" kern="1200" dirty="0"/>
        </a:p>
        <a:p>
          <a:pPr marL="57150" lvl="1" indent="-57150" algn="l" defTabSz="488950">
            <a:lnSpc>
              <a:spcPct val="90000"/>
            </a:lnSpc>
            <a:spcBef>
              <a:spcPct val="0"/>
            </a:spcBef>
            <a:spcAft>
              <a:spcPct val="15000"/>
            </a:spcAft>
            <a:buChar char="••"/>
          </a:pPr>
          <a:r>
            <a:rPr lang="en-US" sz="1100" kern="1200" dirty="0" smtClean="0"/>
            <a:t>Classification</a:t>
          </a:r>
          <a:endParaRPr lang="en-NZ" sz="1100" kern="1200" dirty="0"/>
        </a:p>
        <a:p>
          <a:pPr marL="57150" lvl="1" indent="-57150" algn="l" defTabSz="488950">
            <a:lnSpc>
              <a:spcPct val="90000"/>
            </a:lnSpc>
            <a:spcBef>
              <a:spcPct val="0"/>
            </a:spcBef>
            <a:spcAft>
              <a:spcPct val="15000"/>
            </a:spcAft>
            <a:buChar char="••"/>
          </a:pPr>
          <a:r>
            <a:rPr lang="en-US" sz="1100" kern="1200" dirty="0" smtClean="0"/>
            <a:t>Inconsistent reasoning</a:t>
          </a:r>
          <a:endParaRPr lang="en-NZ" sz="1100" kern="1200" dirty="0"/>
        </a:p>
      </dsp:txBody>
      <dsp:txXfrm rot="-5400000">
        <a:off x="772144" y="2731229"/>
        <a:ext cx="1597146" cy="646988"/>
      </dsp:txXfrm>
    </dsp:sp>
    <dsp:sp modelId="{1B14DB85-9005-4E6F-B50F-7273A27B9C39}">
      <dsp:nvSpPr>
        <dsp:cNvPr id="0" name=""/>
        <dsp:cNvSpPr/>
      </dsp:nvSpPr>
      <dsp:spPr>
        <a:xfrm rot="5400000">
          <a:off x="-165459" y="3759946"/>
          <a:ext cx="1103062" cy="772143"/>
        </a:xfrm>
        <a:prstGeom prst="chevron">
          <a:avLst/>
        </a:prstGeom>
        <a:gradFill rotWithShape="0">
          <a:gsLst>
            <a:gs pos="0">
              <a:schemeClr val="accent2">
                <a:shade val="80000"/>
                <a:hueOff val="573674"/>
                <a:satOff val="-48584"/>
                <a:lumOff val="36311"/>
                <a:alphaOff val="0"/>
                <a:shade val="51000"/>
                <a:satMod val="130000"/>
              </a:schemeClr>
            </a:gs>
            <a:gs pos="80000">
              <a:schemeClr val="accent2">
                <a:shade val="80000"/>
                <a:hueOff val="573674"/>
                <a:satOff val="-48584"/>
                <a:lumOff val="36311"/>
                <a:alphaOff val="0"/>
                <a:shade val="93000"/>
                <a:satMod val="130000"/>
              </a:schemeClr>
            </a:gs>
            <a:gs pos="100000">
              <a:schemeClr val="accent2">
                <a:shade val="80000"/>
                <a:hueOff val="573674"/>
                <a:satOff val="-48584"/>
                <a:lumOff val="36311"/>
                <a:alphaOff val="0"/>
                <a:shade val="94000"/>
                <a:satMod val="135000"/>
              </a:schemeClr>
            </a:gs>
          </a:gsLst>
          <a:lin ang="16200000" scaled="0"/>
        </a:gradFill>
        <a:ln w="9525" cap="flat" cmpd="sng" algn="ctr">
          <a:solidFill>
            <a:schemeClr val="accent2">
              <a:shade val="80000"/>
              <a:hueOff val="573674"/>
              <a:satOff val="-48584"/>
              <a:lumOff val="3631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Decide</a:t>
          </a:r>
          <a:endParaRPr lang="en-NZ" sz="1300" kern="1200" dirty="0"/>
        </a:p>
      </dsp:txBody>
      <dsp:txXfrm rot="-5400000">
        <a:off x="1" y="3980559"/>
        <a:ext cx="772143" cy="330919"/>
      </dsp:txXfrm>
    </dsp:sp>
    <dsp:sp modelId="{EB4180C7-4772-492C-9423-4DED9A32BC45}">
      <dsp:nvSpPr>
        <dsp:cNvPr id="0" name=""/>
        <dsp:cNvSpPr/>
      </dsp:nvSpPr>
      <dsp:spPr>
        <a:xfrm rot="5400000">
          <a:off x="1229722" y="3136908"/>
          <a:ext cx="716990" cy="1632147"/>
        </a:xfrm>
        <a:prstGeom prst="round2SameRect">
          <a:avLst/>
        </a:prstGeom>
        <a:solidFill>
          <a:schemeClr val="lt1">
            <a:alpha val="90000"/>
            <a:hueOff val="0"/>
            <a:satOff val="0"/>
            <a:lumOff val="0"/>
            <a:alphaOff val="0"/>
          </a:schemeClr>
        </a:solidFill>
        <a:ln w="9525" cap="flat" cmpd="sng" algn="ctr">
          <a:solidFill>
            <a:schemeClr val="accent2">
              <a:shade val="80000"/>
              <a:hueOff val="573674"/>
              <a:satOff val="-48584"/>
              <a:lumOff val="36311"/>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n-US" sz="1100" kern="1200" dirty="0" smtClean="0"/>
            <a:t>Enough answers?</a:t>
          </a:r>
          <a:endParaRPr lang="en-NZ" sz="1100" kern="1200" dirty="0"/>
        </a:p>
        <a:p>
          <a:pPr marL="57150" lvl="1" indent="-57150" algn="l" defTabSz="488950">
            <a:lnSpc>
              <a:spcPct val="90000"/>
            </a:lnSpc>
            <a:spcBef>
              <a:spcPct val="0"/>
            </a:spcBef>
            <a:spcAft>
              <a:spcPct val="15000"/>
            </a:spcAft>
            <a:buChar char="••"/>
          </a:pPr>
          <a:r>
            <a:rPr lang="en-US" sz="1100" kern="1200" dirty="0" smtClean="0"/>
            <a:t>Enough certainty?</a:t>
          </a:r>
          <a:endParaRPr lang="en-NZ" sz="1100" kern="1200" dirty="0"/>
        </a:p>
        <a:p>
          <a:pPr marL="57150" lvl="1" indent="-57150" algn="l" defTabSz="488950">
            <a:lnSpc>
              <a:spcPct val="90000"/>
            </a:lnSpc>
            <a:spcBef>
              <a:spcPct val="0"/>
            </a:spcBef>
            <a:spcAft>
              <a:spcPct val="15000"/>
            </a:spcAft>
            <a:buChar char="••"/>
          </a:pPr>
          <a:r>
            <a:rPr lang="en-US" sz="1100" kern="1200" dirty="0" smtClean="0"/>
            <a:t>Enough effort/cost?</a:t>
          </a:r>
          <a:endParaRPr lang="en-NZ" sz="1100" kern="1200" dirty="0"/>
        </a:p>
      </dsp:txBody>
      <dsp:txXfrm rot="-5400000">
        <a:off x="772144" y="3629488"/>
        <a:ext cx="1597146" cy="6469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95ED3-0ECC-45CB-B8F1-83FD9269BCC4}" type="datetimeFigureOut">
              <a:rPr lang="en-US" smtClean="0"/>
              <a:t>17/9/2014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2AB8B-0AC7-4BCE-89F3-93D6BF7F28B9}" type="slidenum">
              <a:rPr lang="en-US" smtClean="0"/>
              <a:t>‹#›</a:t>
            </a:fld>
            <a:endParaRPr lang="en-US"/>
          </a:p>
        </p:txBody>
      </p:sp>
    </p:spTree>
    <p:extLst>
      <p:ext uri="{BB962C8B-B14F-4D97-AF65-F5344CB8AC3E}">
        <p14:creationId xmlns:p14="http://schemas.microsoft.com/office/powerpoint/2010/main" val="2174647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endParaRPr/>
          </a:p>
        </p:txBody>
      </p:sp>
    </p:spTree>
    <p:extLst>
      <p:ext uri="{BB962C8B-B14F-4D97-AF65-F5344CB8AC3E}">
        <p14:creationId xmlns:p14="http://schemas.microsoft.com/office/powerpoint/2010/main" val="1303221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fld id="{ACB6A1B6-B15C-4747-B1F8-890A3E7D4499}" type="slidenum">
              <a:rPr lang="sl-SI" smtClean="0"/>
              <a:t>37</a:t>
            </a:fld>
            <a:endParaRPr lang="sl-SI"/>
          </a:p>
        </p:txBody>
      </p:sp>
    </p:spTree>
    <p:extLst>
      <p:ext uri="{BB962C8B-B14F-4D97-AF65-F5344CB8AC3E}">
        <p14:creationId xmlns:p14="http://schemas.microsoft.com/office/powerpoint/2010/main" val="259513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563427-AEF3-4906-A7CB-5B3DF5098DDE}" type="slidenum">
              <a:rPr lang="en-GB" smtClean="0"/>
              <a:pPr/>
              <a:t>38</a:t>
            </a:fld>
            <a:endParaRPr lang="en-GB"/>
          </a:p>
        </p:txBody>
      </p:sp>
    </p:spTree>
    <p:extLst>
      <p:ext uri="{BB962C8B-B14F-4D97-AF65-F5344CB8AC3E}">
        <p14:creationId xmlns:p14="http://schemas.microsoft.com/office/powerpoint/2010/main" val="235497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563427-AEF3-4906-A7CB-5B3DF5098DDE}" type="slidenum">
              <a:rPr lang="en-GB" smtClean="0"/>
              <a:pPr/>
              <a:t>39</a:t>
            </a:fld>
            <a:endParaRPr lang="en-GB"/>
          </a:p>
        </p:txBody>
      </p:sp>
    </p:spTree>
    <p:extLst>
      <p:ext uri="{BB962C8B-B14F-4D97-AF65-F5344CB8AC3E}">
        <p14:creationId xmlns:p14="http://schemas.microsoft.com/office/powerpoint/2010/main" val="135220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be dressed as assistant</a:t>
            </a:r>
          </a:p>
          <a:p>
            <a:pPr marL="171450" indent="-171450">
              <a:buFontTx/>
              <a:buChar char="-"/>
            </a:pPr>
            <a:r>
              <a:rPr lang="en-US" baseline="0" dirty="0" smtClean="0"/>
              <a:t>Study companion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A563427-AEF3-4906-A7CB-5B3DF5098DDE}" type="slidenum">
              <a:rPr lang="en-GB" smtClean="0"/>
              <a:pPr/>
              <a:t>42</a:t>
            </a:fld>
            <a:endParaRPr lang="en-GB"/>
          </a:p>
        </p:txBody>
      </p:sp>
    </p:spTree>
    <p:extLst>
      <p:ext uri="{BB962C8B-B14F-4D97-AF65-F5344CB8AC3E}">
        <p14:creationId xmlns:p14="http://schemas.microsoft.com/office/powerpoint/2010/main" val="401642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DEE5DCE-17DD-4287-9F33-59F185715866}" type="slidenum">
              <a:rPr lang="it-IT" altLang="en-US"/>
              <a:pPr eaLnBrk="1" hangingPunct="1"/>
              <a:t>23</a:t>
            </a:fld>
            <a:endParaRPr lang="it-IT"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n-US" smtClean="0">
              <a:latin typeface="Arial" panose="020B0604020202020204" pitchFamily="34" charset="0"/>
            </a:endParaRPr>
          </a:p>
        </p:txBody>
      </p:sp>
    </p:spTree>
    <p:extLst>
      <p:ext uri="{BB962C8B-B14F-4D97-AF65-F5344CB8AC3E}">
        <p14:creationId xmlns:p14="http://schemas.microsoft.com/office/powerpoint/2010/main" val="321326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p:cNvSpPr>
            <a:spLocks noGrp="1" noRot="1" noChangeAspect="1"/>
          </p:cNvSpPr>
          <p:nvPr>
            <p:ph type="sldImg"/>
          </p:nvPr>
        </p:nvSpPr>
        <p:spPr/>
      </p:sp>
      <p:sp>
        <p:nvSpPr>
          <p:cNvPr id="3" name="Ograda opomb 2"/>
          <p:cNvSpPr>
            <a:spLocks noGrp="1"/>
          </p:cNvSpPr>
          <p:nvPr>
            <p:ph type="body" idx="1"/>
          </p:nvPr>
        </p:nvSpPr>
        <p:spPr/>
        <p:txBody>
          <a:bodyPr/>
          <a:lstStyle/>
          <a:p>
            <a:r>
              <a:rPr lang="en-US" sz="2400" dirty="0" smtClean="0"/>
              <a:t>Main focus areas:</a:t>
            </a:r>
          </a:p>
          <a:p>
            <a:pPr marL="800100" lvl="1" indent="-342900">
              <a:buFont typeface="Arial" pitchFamily="34" charset="0"/>
              <a:buChar char="•"/>
            </a:pPr>
            <a:r>
              <a:rPr lang="en-US" sz="2000" dirty="0" smtClean="0"/>
              <a:t>Communication/sensors/actuators technology</a:t>
            </a:r>
          </a:p>
          <a:p>
            <a:pPr marL="800100" lvl="1" indent="-342900">
              <a:buFont typeface="Arial" pitchFamily="34" charset="0"/>
              <a:buChar char="•"/>
            </a:pPr>
            <a:r>
              <a:rPr lang="en-US" sz="2000" dirty="0" smtClean="0"/>
              <a:t>Infrastructure optimization</a:t>
            </a:r>
          </a:p>
          <a:p>
            <a:pPr marL="800100" lvl="1" indent="-342900">
              <a:buFont typeface="Arial" pitchFamily="34" charset="0"/>
              <a:buChar char="•"/>
            </a:pPr>
            <a:r>
              <a:rPr lang="en-US" sz="2000" dirty="0" smtClean="0"/>
              <a:t>Smart Community development</a:t>
            </a:r>
          </a:p>
          <a:p>
            <a:endParaRPr lang="sl-SI" dirty="0"/>
          </a:p>
        </p:txBody>
      </p:sp>
      <p:sp>
        <p:nvSpPr>
          <p:cNvPr id="4" name="Ograda številke diapozitiva 3"/>
          <p:cNvSpPr>
            <a:spLocks noGrp="1"/>
          </p:cNvSpPr>
          <p:nvPr>
            <p:ph type="sldNum" sz="quarter" idx="10"/>
          </p:nvPr>
        </p:nvSpPr>
        <p:spPr/>
        <p:txBody>
          <a:bodyPr/>
          <a:lstStyle/>
          <a:p>
            <a:fld id="{E041D224-D780-482F-BAD9-5CC319B4AE57}" type="slidenum">
              <a:rPr lang="sl-SI" smtClean="0"/>
              <a:t>29</a:t>
            </a:fld>
            <a:endParaRPr lang="sl-SI"/>
          </a:p>
        </p:txBody>
      </p:sp>
    </p:spTree>
    <p:extLst>
      <p:ext uri="{BB962C8B-B14F-4D97-AF65-F5344CB8AC3E}">
        <p14:creationId xmlns:p14="http://schemas.microsoft.com/office/powerpoint/2010/main" val="225304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fld id="{ACB6A1B6-B15C-4747-B1F8-890A3E7D4499}" type="slidenum">
              <a:rPr lang="sl-SI" smtClean="0"/>
              <a:t>31</a:t>
            </a:fld>
            <a:endParaRPr lang="sl-SI"/>
          </a:p>
        </p:txBody>
      </p:sp>
    </p:spTree>
    <p:extLst>
      <p:ext uri="{BB962C8B-B14F-4D97-AF65-F5344CB8AC3E}">
        <p14:creationId xmlns:p14="http://schemas.microsoft.com/office/powerpoint/2010/main" val="3221194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solidFill>
                  <a:srgbClr val="FF0000"/>
                </a:solidFill>
                <a:latin typeface="Times New Roman" panose="02020603050405020304" pitchFamily="18" charset="0"/>
              </a:rPr>
              <a:t>LarKC workflows are more like work flows,</a:t>
            </a:r>
          </a:p>
          <a:p>
            <a:r>
              <a:rPr lang="en-US" altLang="en-US" smtClean="0">
                <a:solidFill>
                  <a:srgbClr val="FF0000"/>
                </a:solidFill>
                <a:latin typeface="Times New Roman" panose="02020603050405020304" pitchFamily="18" charset="0"/>
              </a:rPr>
              <a:t>Data transfer can be virtualised</a:t>
            </a:r>
            <a:endParaRPr lang="en-US" altLang="en-US" smtClean="0">
              <a:latin typeface="Times New Roman" panose="02020603050405020304" pitchFamily="18" charset="0"/>
            </a:endParaRPr>
          </a:p>
          <a:p>
            <a:endParaRPr lang="en-US" altLang="en-US" smtClean="0">
              <a:latin typeface="Times New Roman" panose="02020603050405020304" pitchFamily="18" charset="0"/>
            </a:endParaRPr>
          </a:p>
        </p:txBody>
      </p:sp>
      <p:sp>
        <p:nvSpPr>
          <p:cNvPr id="156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eaLnBrk="1" hangingPunct="1"/>
            <a:fld id="{C9B4170A-687A-4BD4-B1FE-DB5EFA94ADFF}" type="slidenum">
              <a:rPr lang="en-US" altLang="en-US" sz="1200" b="0">
                <a:latin typeface="Times New Roman" panose="02020603050405020304" pitchFamily="18" charset="0"/>
              </a:rPr>
              <a:pPr eaLnBrk="1" hangingPunct="1"/>
              <a:t>32</a:t>
            </a:fld>
            <a:endParaRPr lang="en-US" altLang="en-US" sz="1200" b="0">
              <a:latin typeface="Times New Roman" panose="02020603050405020304" pitchFamily="18" charset="0"/>
            </a:endParaRPr>
          </a:p>
        </p:txBody>
      </p:sp>
    </p:spTree>
    <p:extLst>
      <p:ext uri="{BB962C8B-B14F-4D97-AF65-F5344CB8AC3E}">
        <p14:creationId xmlns:p14="http://schemas.microsoft.com/office/powerpoint/2010/main" val="329622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17FC80-DD13-4DA8-9D2D-8FA1FFCFBAA0}" type="slidenum">
              <a:rPr lang="en-US"/>
              <a:pPr/>
              <a:t>33</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GB"/>
          </a:p>
        </p:txBody>
      </p:sp>
    </p:spTree>
    <p:extLst>
      <p:ext uri="{BB962C8B-B14F-4D97-AF65-F5344CB8AC3E}">
        <p14:creationId xmlns:p14="http://schemas.microsoft.com/office/powerpoint/2010/main" val="1493163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Figure 1 illustrates the user interface for sensor search and the results for the keywords “water level”. The grey circle indicates the area of interest and the orange flags represent sensor platforms (letters are illustrating the ranking). It can be observed that the results are relevant to the keyword and also the platforms with higher scores are in the area of interest. </a:t>
            </a:r>
            <a:endParaRPr lang="sl-SI" dirty="0"/>
          </a:p>
        </p:txBody>
      </p:sp>
      <p:sp>
        <p:nvSpPr>
          <p:cNvPr id="4" name="Slide Number Placeholder 3"/>
          <p:cNvSpPr>
            <a:spLocks noGrp="1"/>
          </p:cNvSpPr>
          <p:nvPr>
            <p:ph type="sldNum" sz="quarter" idx="10"/>
          </p:nvPr>
        </p:nvSpPr>
        <p:spPr/>
        <p:txBody>
          <a:bodyPr/>
          <a:lstStyle/>
          <a:p>
            <a:fld id="{71C430CA-611B-4A0A-A88A-DC1914FF6CE5}" type="slidenum">
              <a:rPr lang="sl-SI" smtClean="0"/>
              <a:t>34</a:t>
            </a:fld>
            <a:endParaRPr lang="sl-SI"/>
          </a:p>
        </p:txBody>
      </p:sp>
    </p:spTree>
    <p:extLst>
      <p:ext uri="{BB962C8B-B14F-4D97-AF65-F5344CB8AC3E}">
        <p14:creationId xmlns:p14="http://schemas.microsoft.com/office/powerpoint/2010/main" val="390088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fld id="{ACB6A1B6-B15C-4747-B1F8-890A3E7D4499}" type="slidenum">
              <a:rPr lang="sl-SI" smtClean="0"/>
              <a:t>35</a:t>
            </a:fld>
            <a:endParaRPr lang="sl-SI"/>
          </a:p>
        </p:txBody>
      </p:sp>
    </p:spTree>
    <p:extLst>
      <p:ext uri="{BB962C8B-B14F-4D97-AF65-F5344CB8AC3E}">
        <p14:creationId xmlns:p14="http://schemas.microsoft.com/office/powerpoint/2010/main" val="2710210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a:p>
        </p:txBody>
      </p:sp>
      <p:sp>
        <p:nvSpPr>
          <p:cNvPr id="4" name="Slide Number Placeholder 3"/>
          <p:cNvSpPr>
            <a:spLocks noGrp="1"/>
          </p:cNvSpPr>
          <p:nvPr>
            <p:ph type="sldNum" sz="quarter" idx="10"/>
          </p:nvPr>
        </p:nvSpPr>
        <p:spPr/>
        <p:txBody>
          <a:bodyPr/>
          <a:lstStyle/>
          <a:p>
            <a:fld id="{ACB6A1B6-B15C-4747-B1F8-890A3E7D4499}" type="slidenum">
              <a:rPr lang="sl-SI" smtClean="0"/>
              <a:t>36</a:t>
            </a:fld>
            <a:endParaRPr lang="sl-SI"/>
          </a:p>
        </p:txBody>
      </p:sp>
    </p:spTree>
    <p:extLst>
      <p:ext uri="{BB962C8B-B14F-4D97-AF65-F5344CB8AC3E}">
        <p14:creationId xmlns:p14="http://schemas.microsoft.com/office/powerpoint/2010/main" val="1600084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srcRect/>
          <a:stretch>
            <a:fillRect/>
          </a:stretch>
        </p:blipFill>
        <p:spPr bwMode="auto">
          <a:xfrm>
            <a:off x="0" y="1"/>
            <a:ext cx="9448800" cy="4915930"/>
          </a:xfrm>
          <a:prstGeom prst="rect">
            <a:avLst/>
          </a:prstGeom>
          <a:noFill/>
          <a:ln w="9525">
            <a:noFill/>
            <a:miter lim="800000"/>
            <a:headEnd/>
            <a:tailEnd/>
          </a:ln>
          <a:effectLst/>
        </p:spPr>
      </p:pic>
      <p:sp>
        <p:nvSpPr>
          <p:cNvPr id="8197" name="Rectangle 5"/>
          <p:cNvSpPr>
            <a:spLocks noGrp="1" noChangeArrowheads="1"/>
          </p:cNvSpPr>
          <p:nvPr>
            <p:ph type="subTitle" idx="1"/>
          </p:nvPr>
        </p:nvSpPr>
        <p:spPr>
          <a:xfrm>
            <a:off x="6197600" y="3810000"/>
            <a:ext cx="5350933" cy="1822450"/>
          </a:xfrm>
        </p:spPr>
        <p:txBody>
          <a:bodyPr anchor="t"/>
          <a:lstStyle>
            <a:lvl1pPr marL="0" indent="0">
              <a:buFont typeface="Wingdings" pitchFamily="2" charset="2"/>
              <a:buNone/>
              <a:defRPr sz="2400">
                <a:solidFill>
                  <a:schemeClr val="bg1">
                    <a:lumMod val="50000"/>
                  </a:schemeClr>
                </a:solidFill>
              </a:defRPr>
            </a:lvl1pPr>
          </a:lstStyle>
          <a:p>
            <a:r>
              <a:rPr lang="en-US" smtClean="0"/>
              <a:t>Click to edit Master subtitle style</a:t>
            </a:r>
            <a:endParaRPr lang="en-US" dirty="0"/>
          </a:p>
        </p:txBody>
      </p:sp>
      <p:sp>
        <p:nvSpPr>
          <p:cNvPr id="8206" name="Rectangle 14"/>
          <p:cNvSpPr>
            <a:spLocks noGrp="1" noChangeArrowheads="1"/>
          </p:cNvSpPr>
          <p:nvPr>
            <p:ph type="dt" sz="quarter" idx="2"/>
          </p:nvPr>
        </p:nvSpPr>
        <p:spPr/>
        <p:txBody>
          <a:bodyPr/>
          <a:lstStyle>
            <a:lvl1pPr>
              <a:defRPr>
                <a:solidFill>
                  <a:schemeClr val="bg1"/>
                </a:solidFill>
              </a:defRPr>
            </a:lvl1pPr>
          </a:lstStyle>
          <a:p>
            <a:endParaRPr lang="en-US" dirty="0">
              <a:solidFill>
                <a:srgbClr val="FFFFFF"/>
              </a:solidFill>
            </a:endParaRPr>
          </a:p>
        </p:txBody>
      </p:sp>
      <p:sp>
        <p:nvSpPr>
          <p:cNvPr id="8209" name="Rectangle 17"/>
          <p:cNvSpPr>
            <a:spLocks noGrp="1" noChangeArrowheads="1"/>
          </p:cNvSpPr>
          <p:nvPr>
            <p:ph type="sldNum" sz="quarter" idx="4"/>
          </p:nvPr>
        </p:nvSpPr>
        <p:spPr>
          <a:xfrm>
            <a:off x="101601" y="6248400"/>
            <a:ext cx="783167" cy="488950"/>
          </a:xfrm>
        </p:spPr>
        <p:txBody>
          <a:bodyPr anchorCtr="0"/>
          <a:lstStyle>
            <a:lvl1pPr>
              <a:defRPr/>
            </a:lvl1pPr>
          </a:lstStyle>
          <a:p>
            <a:fld id="{0D5B02CA-B784-4718-A1E7-9BA68AFB8B99}" type="slidenum">
              <a:rPr lang="en-US">
                <a:solidFill>
                  <a:srgbClr val="FFFFFF"/>
                </a:solidFill>
              </a:rPr>
              <a:pPr/>
              <a:t>‹#›</a:t>
            </a:fld>
            <a:endParaRPr lang="en-US" dirty="0">
              <a:solidFill>
                <a:srgbClr val="FFFFFF"/>
              </a:solidFill>
            </a:endParaRPr>
          </a:p>
        </p:txBody>
      </p:sp>
      <p:sp>
        <p:nvSpPr>
          <p:cNvPr id="8211" name="AutoShape 19"/>
          <p:cNvSpPr>
            <a:spLocks noGrp="1" noChangeArrowheads="1"/>
          </p:cNvSpPr>
          <p:nvPr>
            <p:ph type="ctrTitle" sz="quarter"/>
          </p:nvPr>
        </p:nvSpPr>
        <p:spPr>
          <a:xfrm>
            <a:off x="912284" y="1989138"/>
            <a:ext cx="10972800" cy="1689100"/>
          </a:xfrm>
          <a:prstGeom prst="roundRect">
            <a:avLst>
              <a:gd name="adj" fmla="val 50000"/>
            </a:avLst>
          </a:prstGeom>
        </p:spPr>
        <p:txBody>
          <a:bodyPr anchor="ctr"/>
          <a:lstStyle>
            <a:lvl1pPr>
              <a:defRPr>
                <a:solidFill>
                  <a:srgbClr val="24007A"/>
                </a:solidFill>
              </a:defRPr>
            </a:lvl1pPr>
          </a:lstStyle>
          <a:p>
            <a:r>
              <a:rPr lang="en-US" smtClean="0"/>
              <a:t>Click to edit Master title style</a:t>
            </a:r>
            <a:endParaRPr lang="en-US" dirty="0"/>
          </a:p>
        </p:txBody>
      </p:sp>
      <p:pic>
        <p:nvPicPr>
          <p:cNvPr id="10" name="Picture 3"/>
          <p:cNvPicPr>
            <a:picLocks noChangeAspect="1" noChangeArrowheads="1"/>
          </p:cNvPicPr>
          <p:nvPr userDrawn="1"/>
        </p:nvPicPr>
        <p:blipFill>
          <a:blip r:embed="rId3" cstate="print"/>
          <a:srcRect/>
          <a:stretch>
            <a:fillRect/>
          </a:stretch>
        </p:blipFill>
        <p:spPr bwMode="auto">
          <a:xfrm>
            <a:off x="11535739" y="6248400"/>
            <a:ext cx="656261" cy="609600"/>
          </a:xfrm>
          <a:prstGeom prst="rect">
            <a:avLst/>
          </a:prstGeom>
          <a:noFill/>
          <a:ln w="9525">
            <a:noFill/>
            <a:miter lim="800000"/>
            <a:headEnd/>
            <a:tailEnd/>
          </a:ln>
        </p:spPr>
      </p:pic>
      <p:sp>
        <p:nvSpPr>
          <p:cNvPr id="11" name="TextBox 10"/>
          <p:cNvSpPr txBox="1"/>
          <p:nvPr userDrawn="1"/>
        </p:nvSpPr>
        <p:spPr>
          <a:xfrm>
            <a:off x="9448800" y="6320136"/>
            <a:ext cx="1521570"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FFFFFF">
                    <a:lumMod val="50000"/>
                  </a:srgbClr>
                </a:solidFill>
                <a:cs typeface="Arial" pitchFamily="34" charset="0"/>
              </a:rPr>
              <a:t>ailab.ijs.si</a:t>
            </a:r>
            <a:endParaRPr lang="sl-SI" sz="2400" dirty="0">
              <a:solidFill>
                <a:srgbClr val="FFFFFF">
                  <a:lumMod val="50000"/>
                </a:srgbClr>
              </a:solidFill>
              <a:cs typeface="Arial" pitchFamily="34" charset="0"/>
            </a:endParaRPr>
          </a:p>
        </p:txBody>
      </p:sp>
    </p:spTree>
    <p:extLst>
      <p:ext uri="{BB962C8B-B14F-4D97-AF65-F5344CB8AC3E}">
        <p14:creationId xmlns:p14="http://schemas.microsoft.com/office/powerpoint/2010/main" val="26311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E60AFF-610F-416B-AD3F-75A8D1A2B28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31982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88401" y="457201"/>
            <a:ext cx="2588684" cy="5629275"/>
          </a:xfrm>
        </p:spPr>
        <p:txBody>
          <a:bodyPr vert="eaVert"/>
          <a:lstStyle/>
          <a:p>
            <a:r>
              <a:rPr lang="en-US" smtClean="0"/>
              <a:t>Click to edit Master title style</a:t>
            </a:r>
            <a:endParaRPr lang="sl-SI"/>
          </a:p>
        </p:txBody>
      </p:sp>
      <p:sp>
        <p:nvSpPr>
          <p:cNvPr id="3" name="Vertical Text Placeholder 2"/>
          <p:cNvSpPr>
            <a:spLocks noGrp="1"/>
          </p:cNvSpPr>
          <p:nvPr>
            <p:ph type="body" orient="vert" idx="1"/>
          </p:nvPr>
        </p:nvSpPr>
        <p:spPr>
          <a:xfrm>
            <a:off x="1016000" y="457201"/>
            <a:ext cx="7569200" cy="5629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54834C5-D483-4B8B-8415-623FC0DB67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69656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6988"/>
            <a:ext cx="10972800" cy="1143001"/>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208089"/>
            <a:ext cx="53848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208089"/>
            <a:ext cx="53848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546476"/>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546476"/>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334433" y="6481763"/>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endParaRPr>
          </a:p>
        </p:txBody>
      </p:sp>
      <p:sp>
        <p:nvSpPr>
          <p:cNvPr id="8" name="Slide Number Placeholder 7"/>
          <p:cNvSpPr>
            <a:spLocks noGrp="1"/>
          </p:cNvSpPr>
          <p:nvPr>
            <p:ph type="sldNum" sz="quarter" idx="11"/>
          </p:nvPr>
        </p:nvSpPr>
        <p:spPr>
          <a:xfrm>
            <a:off x="5039784" y="6524625"/>
            <a:ext cx="2844800" cy="476250"/>
          </a:xfrm>
        </p:spPr>
        <p:txBody>
          <a:bodyPr/>
          <a:lstStyle>
            <a:lvl1pPr>
              <a:defRPr/>
            </a:lvl1pPr>
          </a:lstStyle>
          <a:p>
            <a:fld id="{55A27090-2E9E-4EC6-8B1F-FF0F84123F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043158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7B44DC-2240-4B8B-9399-27737FF6591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363693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a:blip r:embed="rId2" cstate="print"/>
          <a:srcRect/>
          <a:stretch>
            <a:fillRect/>
          </a:stretch>
        </p:blipFill>
        <p:spPr bwMode="auto">
          <a:xfrm>
            <a:off x="0" y="1"/>
            <a:ext cx="9448800" cy="4915930"/>
          </a:xfrm>
          <a:prstGeom prst="rect">
            <a:avLst/>
          </a:prstGeom>
          <a:noFill/>
          <a:ln w="9525">
            <a:noFill/>
            <a:miter lim="800000"/>
            <a:headEnd/>
            <a:tailEnd/>
          </a:ln>
          <a:effec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sl-SI"/>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7DD9B7A-B41F-4C04-BB05-973ABD0AED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6487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Content Placeholder 2"/>
          <p:cNvSpPr>
            <a:spLocks noGrp="1"/>
          </p:cNvSpPr>
          <p:nvPr>
            <p:ph sz="half" idx="1"/>
          </p:nvPr>
        </p:nvSpPr>
        <p:spPr>
          <a:xfrm>
            <a:off x="1117600" y="2057401"/>
            <a:ext cx="4978400" cy="4029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Content Placeholder 3"/>
          <p:cNvSpPr>
            <a:spLocks noGrp="1"/>
          </p:cNvSpPr>
          <p:nvPr>
            <p:ph sz="half" idx="2"/>
          </p:nvPr>
        </p:nvSpPr>
        <p:spPr>
          <a:xfrm>
            <a:off x="6299200" y="2057401"/>
            <a:ext cx="4980517" cy="4029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1863DB6-D91C-40A6-9EB7-4CF6910F1C9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6816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sl-SI"/>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A22F036-1F3C-4889-BEF6-97381E5B0DC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96170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l-SI"/>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E6F1F7D-1E49-4010-B053-E8EF7F25C2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35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CDD22D4-58C2-4DC3-8AA2-8E86077E781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01741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sl-SI"/>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B32937-C720-4FFF-874C-674296D5C6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6527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sl-SI"/>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l-SI"/>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7721600" y="6324601"/>
            <a:ext cx="3862917" cy="398463"/>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9C4CB0-C505-4EFF-9B03-45CD9AADC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95576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4" cstate="print"/>
          <a:srcRect/>
          <a:stretch>
            <a:fillRect/>
          </a:stretch>
        </p:blipFill>
        <p:spPr bwMode="auto">
          <a:xfrm>
            <a:off x="1" y="1"/>
            <a:ext cx="7030191" cy="3657599"/>
          </a:xfrm>
          <a:prstGeom prst="rect">
            <a:avLst/>
          </a:prstGeom>
          <a:noFill/>
          <a:ln w="9525">
            <a:noFill/>
            <a:miter lim="800000"/>
            <a:headEnd/>
            <a:tailEnd/>
          </a:ln>
          <a:effectLst/>
        </p:spPr>
      </p:pic>
      <p:pic>
        <p:nvPicPr>
          <p:cNvPr id="10" name="Picture 3"/>
          <p:cNvPicPr>
            <a:picLocks noChangeAspect="1" noChangeArrowheads="1"/>
          </p:cNvPicPr>
          <p:nvPr/>
        </p:nvPicPr>
        <p:blipFill>
          <a:blip r:embed="rId15" cstate="print"/>
          <a:srcRect/>
          <a:stretch>
            <a:fillRect/>
          </a:stretch>
        </p:blipFill>
        <p:spPr bwMode="auto">
          <a:xfrm>
            <a:off x="11683999" y="6386121"/>
            <a:ext cx="507999" cy="471879"/>
          </a:xfrm>
          <a:prstGeom prst="rect">
            <a:avLst/>
          </a:prstGeom>
          <a:noFill/>
          <a:ln w="9525">
            <a:noFill/>
            <a:miter lim="800000"/>
            <a:headEnd/>
            <a:tailEnd/>
          </a:ln>
        </p:spPr>
      </p:pic>
      <p:sp>
        <p:nvSpPr>
          <p:cNvPr id="1031" name="AutoShape 7"/>
          <p:cNvSpPr>
            <a:spLocks noGrp="1" noChangeArrowheads="1"/>
          </p:cNvSpPr>
          <p:nvPr>
            <p:ph type="title"/>
          </p:nvPr>
        </p:nvSpPr>
        <p:spPr bwMode="auto">
          <a:xfrm>
            <a:off x="1625601" y="304800"/>
            <a:ext cx="10058400" cy="914400"/>
          </a:xfrm>
          <a:prstGeom prst="roundRect">
            <a:avLst>
              <a:gd name="adj" fmla="val 21667"/>
            </a:avLst>
          </a:prstGeom>
          <a:noFill/>
          <a:ln w="9525">
            <a:noFill/>
            <a:round/>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32" name="Rectangle 8"/>
          <p:cNvSpPr>
            <a:spLocks noGrp="1" noChangeArrowheads="1"/>
          </p:cNvSpPr>
          <p:nvPr>
            <p:ph type="body" idx="1"/>
          </p:nvPr>
        </p:nvSpPr>
        <p:spPr bwMode="auto">
          <a:xfrm>
            <a:off x="609600" y="1371600"/>
            <a:ext cx="11074400" cy="4800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7" name="Rectangle 13"/>
          <p:cNvSpPr>
            <a:spLocks noGrp="1" noChangeArrowheads="1"/>
          </p:cNvSpPr>
          <p:nvPr>
            <p:ph type="dt" sz="half" idx="2"/>
          </p:nvPr>
        </p:nvSpPr>
        <p:spPr bwMode="auto">
          <a:xfrm>
            <a:off x="3251201" y="6324601"/>
            <a:ext cx="2840567" cy="3984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fontAlgn="base">
              <a:spcBef>
                <a:spcPct val="0"/>
              </a:spcBef>
              <a:spcAft>
                <a:spcPct val="0"/>
              </a:spcAft>
            </a:pPr>
            <a:endParaRPr lang="en-US" dirty="0">
              <a:solidFill>
                <a:srgbClr val="000000"/>
              </a:solidFill>
            </a:endParaRPr>
          </a:p>
        </p:txBody>
      </p:sp>
      <p:sp>
        <p:nvSpPr>
          <p:cNvPr id="1039" name="Rectangle 15"/>
          <p:cNvSpPr>
            <a:spLocks noGrp="1" noChangeArrowheads="1"/>
          </p:cNvSpPr>
          <p:nvPr>
            <p:ph type="sldNum" sz="quarter" idx="4"/>
          </p:nvPr>
        </p:nvSpPr>
        <p:spPr bwMode="auto">
          <a:xfrm>
            <a:off x="112184" y="6324600"/>
            <a:ext cx="783167" cy="4064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fontAlgn="base">
              <a:spcBef>
                <a:spcPct val="0"/>
              </a:spcBef>
              <a:spcAft>
                <a:spcPct val="0"/>
              </a:spcAft>
            </a:pPr>
            <a:fld id="{74591CCE-8190-452E-8CFD-637C43A1EF42}" type="slidenum">
              <a:rPr lang="en-US">
                <a:solidFill>
                  <a:srgbClr val="FFFFFF"/>
                </a:solidFill>
              </a:rPr>
              <a:pPr fontAlgn="base">
                <a:spcBef>
                  <a:spcPct val="0"/>
                </a:spcBef>
                <a:spcAft>
                  <a:spcPct val="0"/>
                </a:spcAft>
              </a:pPr>
              <a:t>‹#›</a:t>
            </a:fld>
            <a:endParaRPr lang="en-US" dirty="0">
              <a:solidFill>
                <a:srgbClr val="FFFFFF"/>
              </a:solidFill>
            </a:endParaRPr>
          </a:p>
        </p:txBody>
      </p:sp>
      <p:sp>
        <p:nvSpPr>
          <p:cNvPr id="11" name="TextBox 10"/>
          <p:cNvSpPr txBox="1"/>
          <p:nvPr/>
        </p:nvSpPr>
        <p:spPr>
          <a:xfrm>
            <a:off x="9956800" y="6400800"/>
            <a:ext cx="1727200" cy="400110"/>
          </a:xfrm>
          <a:prstGeom prst="rect">
            <a:avLst/>
          </a:prstGeom>
          <a:noFill/>
        </p:spPr>
        <p:txBody>
          <a:bodyPr wrap="square" rtlCol="0">
            <a:spAutoFit/>
          </a:bodyPr>
          <a:lstStyle/>
          <a:p>
            <a:pPr eaLnBrk="0" fontAlgn="base" hangingPunct="0">
              <a:spcBef>
                <a:spcPct val="0"/>
              </a:spcBef>
              <a:spcAft>
                <a:spcPct val="0"/>
              </a:spcAft>
            </a:pPr>
            <a:r>
              <a:rPr lang="en-US" sz="2000" dirty="0">
                <a:solidFill>
                  <a:srgbClr val="FFFFFF">
                    <a:lumMod val="50000"/>
                  </a:srgbClr>
                </a:solidFill>
                <a:cs typeface="Arial" pitchFamily="34" charset="0"/>
              </a:rPr>
              <a:t>ailab.ijs.si</a:t>
            </a:r>
            <a:endParaRPr lang="sl-SI" sz="2000" dirty="0">
              <a:solidFill>
                <a:srgbClr val="FFFFFF">
                  <a:lumMod val="50000"/>
                </a:srgbClr>
              </a:solidFill>
              <a:cs typeface="Arial" pitchFamily="34" charset="0"/>
            </a:endParaRPr>
          </a:p>
        </p:txBody>
      </p:sp>
    </p:spTree>
    <p:extLst>
      <p:ext uri="{BB962C8B-B14F-4D97-AF65-F5344CB8AC3E}">
        <p14:creationId xmlns:p14="http://schemas.microsoft.com/office/powerpoint/2010/main" val="414423734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iming>
    <p:tnLst>
      <p:par>
        <p:cTn id="1" dur="indefinite" restart="never" nodeType="tmRoot"/>
      </p:par>
    </p:tnLst>
  </p:timing>
  <p:txStyles>
    <p:titleStyle>
      <a:lvl1pPr algn="ctr" rtl="0" eaLnBrk="1" fontAlgn="base" hangingPunct="1">
        <a:lnSpc>
          <a:spcPct val="90000"/>
        </a:lnSpc>
        <a:spcBef>
          <a:spcPct val="0"/>
        </a:spcBef>
        <a:spcAft>
          <a:spcPct val="0"/>
        </a:spcAft>
        <a:defRPr sz="3600" b="1">
          <a:solidFill>
            <a:srgbClr val="24007A"/>
          </a:solidFill>
          <a:latin typeface="+mj-lt"/>
          <a:ea typeface="+mj-ea"/>
          <a:cs typeface="+mj-cs"/>
        </a:defRPr>
      </a:lvl1pPr>
      <a:lvl2pPr algn="ctr" rtl="0" eaLnBrk="1" fontAlgn="base" hangingPunct="1">
        <a:lnSpc>
          <a:spcPct val="90000"/>
        </a:lnSpc>
        <a:spcBef>
          <a:spcPct val="0"/>
        </a:spcBef>
        <a:spcAft>
          <a:spcPct val="0"/>
        </a:spcAft>
        <a:defRPr sz="3600" b="1">
          <a:solidFill>
            <a:schemeClr val="tx2"/>
          </a:solidFill>
          <a:latin typeface="Arial" charset="0"/>
        </a:defRPr>
      </a:lvl2pPr>
      <a:lvl3pPr algn="ctr" rtl="0" eaLnBrk="1" fontAlgn="base" hangingPunct="1">
        <a:lnSpc>
          <a:spcPct val="90000"/>
        </a:lnSpc>
        <a:spcBef>
          <a:spcPct val="0"/>
        </a:spcBef>
        <a:spcAft>
          <a:spcPct val="0"/>
        </a:spcAft>
        <a:defRPr sz="3600" b="1">
          <a:solidFill>
            <a:schemeClr val="tx2"/>
          </a:solidFill>
          <a:latin typeface="Arial" charset="0"/>
        </a:defRPr>
      </a:lvl3pPr>
      <a:lvl4pPr algn="ctr" rtl="0" eaLnBrk="1" fontAlgn="base" hangingPunct="1">
        <a:lnSpc>
          <a:spcPct val="90000"/>
        </a:lnSpc>
        <a:spcBef>
          <a:spcPct val="0"/>
        </a:spcBef>
        <a:spcAft>
          <a:spcPct val="0"/>
        </a:spcAft>
        <a:defRPr sz="3600" b="1">
          <a:solidFill>
            <a:schemeClr val="tx2"/>
          </a:solidFill>
          <a:latin typeface="Arial" charset="0"/>
        </a:defRPr>
      </a:lvl4pPr>
      <a:lvl5pPr algn="ctr" rtl="0" eaLnBrk="1" fontAlgn="base" hangingPunct="1">
        <a:lnSpc>
          <a:spcPct val="90000"/>
        </a:lnSpc>
        <a:spcBef>
          <a:spcPct val="0"/>
        </a:spcBef>
        <a:spcAft>
          <a:spcPct val="0"/>
        </a:spcAft>
        <a:defRPr sz="3600" b="1">
          <a:solidFill>
            <a:schemeClr val="tx2"/>
          </a:solidFill>
          <a:latin typeface="Arial" charset="0"/>
        </a:defRPr>
      </a:lvl5pPr>
      <a:lvl6pPr marL="457200" algn="ctr" rtl="0" eaLnBrk="1" fontAlgn="base" hangingPunct="1">
        <a:lnSpc>
          <a:spcPct val="90000"/>
        </a:lnSpc>
        <a:spcBef>
          <a:spcPct val="0"/>
        </a:spcBef>
        <a:spcAft>
          <a:spcPct val="0"/>
        </a:spcAft>
        <a:defRPr sz="3600" b="1">
          <a:solidFill>
            <a:schemeClr val="tx2"/>
          </a:solidFill>
          <a:latin typeface="Arial" charset="0"/>
        </a:defRPr>
      </a:lvl6pPr>
      <a:lvl7pPr marL="914400" algn="ctr" rtl="0" eaLnBrk="1" fontAlgn="base" hangingPunct="1">
        <a:lnSpc>
          <a:spcPct val="90000"/>
        </a:lnSpc>
        <a:spcBef>
          <a:spcPct val="0"/>
        </a:spcBef>
        <a:spcAft>
          <a:spcPct val="0"/>
        </a:spcAft>
        <a:defRPr sz="3600" b="1">
          <a:solidFill>
            <a:schemeClr val="tx2"/>
          </a:solidFill>
          <a:latin typeface="Arial" charset="0"/>
        </a:defRPr>
      </a:lvl7pPr>
      <a:lvl8pPr marL="1371600" algn="ctr" rtl="0" eaLnBrk="1" fontAlgn="base" hangingPunct="1">
        <a:lnSpc>
          <a:spcPct val="90000"/>
        </a:lnSpc>
        <a:spcBef>
          <a:spcPct val="0"/>
        </a:spcBef>
        <a:spcAft>
          <a:spcPct val="0"/>
        </a:spcAft>
        <a:defRPr sz="3600" b="1">
          <a:solidFill>
            <a:schemeClr val="tx2"/>
          </a:solidFill>
          <a:latin typeface="Arial" charset="0"/>
        </a:defRPr>
      </a:lvl8pPr>
      <a:lvl9pPr marL="1828800" algn="ctr" rtl="0" eaLnBrk="1" fontAlgn="base" hangingPunct="1">
        <a:lnSpc>
          <a:spcPct val="90000"/>
        </a:lnSpc>
        <a:spcBef>
          <a:spcPct val="0"/>
        </a:spcBef>
        <a:spcAft>
          <a:spcPct val="0"/>
        </a:spcAft>
        <a:defRPr sz="3600" b="1">
          <a:solidFill>
            <a:schemeClr val="tx2"/>
          </a:solidFill>
          <a:latin typeface="Arial" charset="0"/>
        </a:defRPr>
      </a:lvl9pPr>
    </p:titleStyle>
    <p:bodyStyle>
      <a:lvl1pPr marL="342900" indent="-342900" algn="l" rtl="0" eaLnBrk="1" fontAlgn="base" hangingPunct="1">
        <a:spcBef>
          <a:spcPct val="20000"/>
        </a:spcBef>
        <a:spcAft>
          <a:spcPts val="600"/>
        </a:spcAft>
        <a:buClr>
          <a:schemeClr val="tx1"/>
        </a:buClr>
        <a:buSzPct val="100000"/>
        <a:buFontTx/>
        <a:buBlip>
          <a:blip r:embed="rId16"/>
        </a:buBlip>
        <a:defRPr sz="2800">
          <a:solidFill>
            <a:schemeClr val="tx1"/>
          </a:solidFill>
          <a:latin typeface="+mn-lt"/>
          <a:ea typeface="+mn-ea"/>
          <a:cs typeface="+mn-cs"/>
        </a:defRPr>
      </a:lvl1pPr>
      <a:lvl2pPr marL="742950" indent="-285750" algn="l" rtl="0" eaLnBrk="1" fontAlgn="base" hangingPunct="1">
        <a:spcBef>
          <a:spcPct val="20000"/>
        </a:spcBef>
        <a:spcAft>
          <a:spcPts val="300"/>
        </a:spcAft>
        <a:buClr>
          <a:schemeClr val="tx1"/>
        </a:buClr>
        <a:buSzPct val="100000"/>
        <a:buFontTx/>
        <a:buBlip>
          <a:blip r:embed="rId17"/>
        </a:buBlip>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100000"/>
        <a:buFontTx/>
        <a:buBlip>
          <a:blip r:embed="rId18"/>
        </a:buBlip>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Arial" pitchFamily="34" charset="0"/>
        <a:buChar char="•"/>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ist-world.org/" TargetMode="External"/><Relationship Id="rId13" Type="http://schemas.openxmlformats.org/officeDocument/2006/relationships/hyperlink" Target="http://qminer.ijs.si/" TargetMode="External"/><Relationship Id="rId3" Type="http://schemas.openxmlformats.org/officeDocument/2006/relationships/oleObject" Target="../embeddings/oleObject1.bin"/><Relationship Id="rId7" Type="http://schemas.openxmlformats.org/officeDocument/2006/relationships/hyperlink" Target="http://videolectures.net/" TargetMode="External"/><Relationship Id="rId12" Type="http://schemas.openxmlformats.org/officeDocument/2006/relationships/hyperlink" Target="http://docatlas.ijs.si/" TargetMode="External"/><Relationship Id="rId17" Type="http://schemas.openxmlformats.org/officeDocument/2006/relationships/image" Target="../media/image119.png"/><Relationship Id="rId2" Type="http://schemas.openxmlformats.org/officeDocument/2006/relationships/slideLayout" Target="../slideLayouts/slideLayout2.xml"/><Relationship Id="rId16" Type="http://schemas.openxmlformats.org/officeDocument/2006/relationships/image" Target="../media/image118.png"/><Relationship Id="rId1" Type="http://schemas.openxmlformats.org/officeDocument/2006/relationships/vmlDrawing" Target="../drawings/vmlDrawing1.vml"/><Relationship Id="rId6" Type="http://schemas.openxmlformats.org/officeDocument/2006/relationships/hyperlink" Target="http://enrycher.ijs.si/" TargetMode="External"/><Relationship Id="rId11" Type="http://schemas.openxmlformats.org/officeDocument/2006/relationships/hyperlink" Target="http://ontogen.ijs.si/" TargetMode="External"/><Relationship Id="rId5" Type="http://schemas.openxmlformats.org/officeDocument/2006/relationships/hyperlink" Target="http://www.textmining.net/" TargetMode="External"/><Relationship Id="rId15" Type="http://schemas.openxmlformats.org/officeDocument/2006/relationships/image" Target="../media/image117.png"/><Relationship Id="rId10" Type="http://schemas.openxmlformats.org/officeDocument/2006/relationships/hyperlink" Target="http://searchpoint.ijs.si/" TargetMode="External"/><Relationship Id="rId4" Type="http://schemas.openxmlformats.org/officeDocument/2006/relationships/image" Target="../media/image115.png"/><Relationship Id="rId9" Type="http://schemas.openxmlformats.org/officeDocument/2006/relationships/hyperlink" Target="http://eventregistry.org/" TargetMode="External"/><Relationship Id="rId14" Type="http://schemas.openxmlformats.org/officeDocument/2006/relationships/image" Target="../media/image116.png"/></Relationships>
</file>

<file path=ppt/slides/_rels/slide1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27.png"/><Relationship Id="rId5" Type="http://schemas.openxmlformats.org/officeDocument/2006/relationships/image" Target="../media/image122.pn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31.emf"/></Relationships>
</file>

<file path=ppt/slides/_rels/slide21.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e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50.png"/></Relationships>
</file>

<file path=ppt/slides/_rels/slide31.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3.emf"/></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54.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55.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15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35.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jpeg"/><Relationship Id="rId4" Type="http://schemas.openxmlformats.org/officeDocument/2006/relationships/image" Target="../media/image160.jpeg"/></Relationships>
</file>

<file path=ppt/slides/_rels/slide36.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5.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jpeg"/><Relationship Id="rId26" Type="http://schemas.openxmlformats.org/officeDocument/2006/relationships/image" Target="../media/image35.pn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png"/><Relationship Id="rId42" Type="http://schemas.openxmlformats.org/officeDocument/2006/relationships/image" Target="../media/image51.png"/><Relationship Id="rId47" Type="http://schemas.openxmlformats.org/officeDocument/2006/relationships/image" Target="../media/image56.png"/><Relationship Id="rId50" Type="http://schemas.openxmlformats.org/officeDocument/2006/relationships/image" Target="../media/image59.png"/><Relationship Id="rId55" Type="http://schemas.openxmlformats.org/officeDocument/2006/relationships/image" Target="../media/image64.png"/><Relationship Id="rId63" Type="http://schemas.openxmlformats.org/officeDocument/2006/relationships/image" Target="../media/image72.png"/><Relationship Id="rId68" Type="http://schemas.openxmlformats.org/officeDocument/2006/relationships/image" Target="../media/image77.png"/><Relationship Id="rId76" Type="http://schemas.openxmlformats.org/officeDocument/2006/relationships/image" Target="../media/image85.png"/><Relationship Id="rId84" Type="http://schemas.openxmlformats.org/officeDocument/2006/relationships/image" Target="../media/image93.png"/><Relationship Id="rId7" Type="http://schemas.openxmlformats.org/officeDocument/2006/relationships/image" Target="../media/image16.png"/><Relationship Id="rId71" Type="http://schemas.openxmlformats.org/officeDocument/2006/relationships/image" Target="../media/image80.png"/><Relationship Id="rId2" Type="http://schemas.openxmlformats.org/officeDocument/2006/relationships/image" Target="../media/image11.png"/><Relationship Id="rId16" Type="http://schemas.openxmlformats.org/officeDocument/2006/relationships/image" Target="../media/image25.png"/><Relationship Id="rId29" Type="http://schemas.openxmlformats.org/officeDocument/2006/relationships/image" Target="../media/image38.png"/><Relationship Id="rId11" Type="http://schemas.openxmlformats.org/officeDocument/2006/relationships/image" Target="../media/image20.png"/><Relationship Id="rId24" Type="http://schemas.openxmlformats.org/officeDocument/2006/relationships/image" Target="../media/image33.jpeg"/><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54.png"/><Relationship Id="rId53" Type="http://schemas.openxmlformats.org/officeDocument/2006/relationships/image" Target="../media/image62.jpeg"/><Relationship Id="rId58" Type="http://schemas.openxmlformats.org/officeDocument/2006/relationships/image" Target="../media/image67.png"/><Relationship Id="rId66" Type="http://schemas.openxmlformats.org/officeDocument/2006/relationships/image" Target="../media/image75.png"/><Relationship Id="rId74" Type="http://schemas.openxmlformats.org/officeDocument/2006/relationships/image" Target="../media/image83.png"/><Relationship Id="rId79" Type="http://schemas.openxmlformats.org/officeDocument/2006/relationships/image" Target="../media/image88.png"/><Relationship Id="rId87" Type="http://schemas.openxmlformats.org/officeDocument/2006/relationships/image" Target="../media/image96.png"/><Relationship Id="rId5" Type="http://schemas.openxmlformats.org/officeDocument/2006/relationships/image" Target="../media/image14.png"/><Relationship Id="rId61" Type="http://schemas.openxmlformats.org/officeDocument/2006/relationships/image" Target="../media/image70.png"/><Relationship Id="rId82" Type="http://schemas.openxmlformats.org/officeDocument/2006/relationships/image" Target="../media/image91.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jpe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52.png"/><Relationship Id="rId48" Type="http://schemas.openxmlformats.org/officeDocument/2006/relationships/image" Target="../media/image57.png"/><Relationship Id="rId56" Type="http://schemas.openxmlformats.org/officeDocument/2006/relationships/image" Target="../media/image65.png"/><Relationship Id="rId64" Type="http://schemas.openxmlformats.org/officeDocument/2006/relationships/image" Target="../media/image73.png"/><Relationship Id="rId69" Type="http://schemas.openxmlformats.org/officeDocument/2006/relationships/image" Target="../media/image78.png"/><Relationship Id="rId77" Type="http://schemas.openxmlformats.org/officeDocument/2006/relationships/image" Target="../media/image86.png"/><Relationship Id="rId8" Type="http://schemas.openxmlformats.org/officeDocument/2006/relationships/image" Target="../media/image17.png"/><Relationship Id="rId51" Type="http://schemas.openxmlformats.org/officeDocument/2006/relationships/image" Target="../media/image60.png"/><Relationship Id="rId72" Type="http://schemas.openxmlformats.org/officeDocument/2006/relationships/image" Target="../media/image81.png"/><Relationship Id="rId80" Type="http://schemas.openxmlformats.org/officeDocument/2006/relationships/image" Target="../media/image89.png"/><Relationship Id="rId85" Type="http://schemas.openxmlformats.org/officeDocument/2006/relationships/image" Target="../media/image94.png"/><Relationship Id="rId3"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5.png"/><Relationship Id="rId59" Type="http://schemas.openxmlformats.org/officeDocument/2006/relationships/image" Target="../media/image68.png"/><Relationship Id="rId67" Type="http://schemas.openxmlformats.org/officeDocument/2006/relationships/image" Target="../media/image76.png"/><Relationship Id="rId20" Type="http://schemas.openxmlformats.org/officeDocument/2006/relationships/image" Target="../media/image29.png"/><Relationship Id="rId41" Type="http://schemas.openxmlformats.org/officeDocument/2006/relationships/image" Target="../media/image50.png"/><Relationship Id="rId54" Type="http://schemas.openxmlformats.org/officeDocument/2006/relationships/image" Target="../media/image63.png"/><Relationship Id="rId62" Type="http://schemas.openxmlformats.org/officeDocument/2006/relationships/image" Target="../media/image71.png"/><Relationship Id="rId70" Type="http://schemas.openxmlformats.org/officeDocument/2006/relationships/image" Target="../media/image79.png"/><Relationship Id="rId75" Type="http://schemas.openxmlformats.org/officeDocument/2006/relationships/image" Target="../media/image84.png"/><Relationship Id="rId83"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5.png"/><Relationship Id="rId49" Type="http://schemas.openxmlformats.org/officeDocument/2006/relationships/image" Target="../media/image58.png"/><Relationship Id="rId57" Type="http://schemas.openxmlformats.org/officeDocument/2006/relationships/image" Target="../media/image66.png"/><Relationship Id="rId10" Type="http://schemas.openxmlformats.org/officeDocument/2006/relationships/image" Target="../media/image19.png"/><Relationship Id="rId31" Type="http://schemas.openxmlformats.org/officeDocument/2006/relationships/image" Target="../media/image40.png"/><Relationship Id="rId44" Type="http://schemas.openxmlformats.org/officeDocument/2006/relationships/image" Target="../media/image53.png"/><Relationship Id="rId52" Type="http://schemas.openxmlformats.org/officeDocument/2006/relationships/image" Target="../media/image61.png"/><Relationship Id="rId60" Type="http://schemas.openxmlformats.org/officeDocument/2006/relationships/image" Target="../media/image69.png"/><Relationship Id="rId65" Type="http://schemas.openxmlformats.org/officeDocument/2006/relationships/image" Target="../media/image74.png"/><Relationship Id="rId73" Type="http://schemas.openxmlformats.org/officeDocument/2006/relationships/image" Target="../media/image82.png"/><Relationship Id="rId78" Type="http://schemas.openxmlformats.org/officeDocument/2006/relationships/image" Target="../media/image87.png"/><Relationship Id="rId81" Type="http://schemas.openxmlformats.org/officeDocument/2006/relationships/image" Target="../media/image90.png"/><Relationship Id="rId86" Type="http://schemas.openxmlformats.org/officeDocument/2006/relationships/image" Target="../media/image95.png"/></Relationships>
</file>

<file path=ppt/slides/_rels/slide40.xml.rels><?xml version="1.0" encoding="UTF-8" standalone="yes"?>
<Relationships xmlns="http://schemas.openxmlformats.org/package/2006/relationships"><Relationship Id="rId3" Type="http://schemas.openxmlformats.org/officeDocument/2006/relationships/image" Target="../media/image168.png"/><Relationship Id="rId7" Type="http://schemas.openxmlformats.org/officeDocument/2006/relationships/image" Target="../media/image172.pn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1.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mailto:Dunja.Mladenic@ijs.si" TargetMode="External"/><Relationship Id="rId3" Type="http://schemas.openxmlformats.org/officeDocument/2006/relationships/hyperlink" Target="http://ailab.ijs.si/" TargetMode="External"/><Relationship Id="rId7" Type="http://schemas.openxmlformats.org/officeDocument/2006/relationships/hyperlink" Target="mailto:mitja.jermol@ijs.si" TargetMode="External"/><Relationship Id="rId2" Type="http://schemas.openxmlformats.org/officeDocument/2006/relationships/hyperlink" Target="http://videolectures.net/" TargetMode="External"/><Relationship Id="rId1" Type="http://schemas.openxmlformats.org/officeDocument/2006/relationships/slideLayout" Target="../slideLayouts/slideLayout2.xml"/><Relationship Id="rId6" Type="http://schemas.openxmlformats.org/officeDocument/2006/relationships/hyperlink" Target="http://www.transport-research.info/web/" TargetMode="External"/><Relationship Id="rId5" Type="http://schemas.openxmlformats.org/officeDocument/2006/relationships/hyperlink" Target="http://qminer.ijs.si/" TargetMode="External"/><Relationship Id="rId4" Type="http://schemas.openxmlformats.org/officeDocument/2006/relationships/hyperlink" Target="http://sensorlab.ijs.si/" TargetMode="External"/><Relationship Id="rId9" Type="http://schemas.openxmlformats.org/officeDocument/2006/relationships/hyperlink" Target="mailto:marko.grobelnik@ijs.si"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transport-research.info/web/" TargetMode="External"/><Relationship Id="rId2" Type="http://schemas.openxmlformats.org/officeDocument/2006/relationships/hyperlink" Target="http://ec.europa.eu/research/transport/" TargetMode="Externa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Many Faces of the Intelligent Transportation</a:t>
            </a:r>
          </a:p>
        </p:txBody>
      </p:sp>
      <p:sp>
        <p:nvSpPr>
          <p:cNvPr id="3" name="Subtitle 2"/>
          <p:cNvSpPr>
            <a:spLocks noGrp="1"/>
          </p:cNvSpPr>
          <p:nvPr>
            <p:ph type="subTitle" idx="1"/>
          </p:nvPr>
        </p:nvSpPr>
        <p:spPr/>
        <p:txBody>
          <a:bodyPr/>
          <a:lstStyle/>
          <a:p>
            <a:r>
              <a:rPr lang="sl-SI" dirty="0" smtClean="0"/>
              <a:t>Mitja Jermol</a:t>
            </a:r>
            <a:endParaRPr lang="sl-SI" dirty="0"/>
          </a:p>
          <a:p>
            <a:r>
              <a:rPr lang="en-US" dirty="0"/>
              <a:t>CECIIS 2014, </a:t>
            </a:r>
            <a:r>
              <a:rPr lang="en-US" dirty="0" err="1"/>
              <a:t>Varazdin</a:t>
            </a:r>
            <a:endParaRPr lang="sl-SI" dirty="0"/>
          </a:p>
        </p:txBody>
      </p:sp>
    </p:spTree>
    <p:extLst>
      <p:ext uri="{BB962C8B-B14F-4D97-AF65-F5344CB8AC3E}">
        <p14:creationId xmlns:p14="http://schemas.microsoft.com/office/powerpoint/2010/main" val="2233485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Multimodal form</a:t>
            </a:r>
            <a:endParaRPr lang="en-US" dirty="0"/>
          </a:p>
        </p:txBody>
      </p:sp>
      <p:sp>
        <p:nvSpPr>
          <p:cNvPr id="6" name="Content Placeholder 5"/>
          <p:cNvSpPr>
            <a:spLocks noGrp="1"/>
          </p:cNvSpPr>
          <p:nvPr>
            <p:ph idx="1"/>
          </p:nvPr>
        </p:nvSpPr>
        <p:spPr/>
        <p:txBody>
          <a:bodyPr/>
          <a:lstStyle/>
          <a:p>
            <a:endParaRPr lang="en-US"/>
          </a:p>
        </p:txBody>
      </p:sp>
      <p:grpSp>
        <p:nvGrpSpPr>
          <p:cNvPr id="8" name="Group 7"/>
          <p:cNvGrpSpPr/>
          <p:nvPr/>
        </p:nvGrpSpPr>
        <p:grpSpPr>
          <a:xfrm>
            <a:off x="379420" y="4070320"/>
            <a:ext cx="3258678" cy="1948571"/>
            <a:chOff x="379420" y="4070320"/>
            <a:chExt cx="3258678" cy="1948571"/>
          </a:xfrm>
        </p:grpSpPr>
        <p:pic>
          <p:nvPicPr>
            <p:cNvPr id="22530" name="Picture 2" descr="http://blog.caranddriver.com/wp-content/uploads/2013/02/Speed-Data-ing-inline-1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287" y="4322454"/>
              <a:ext cx="3220811" cy="1696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9420" y="4070320"/>
              <a:ext cx="1648272" cy="369332"/>
            </a:xfrm>
            <a:prstGeom prst="rect">
              <a:avLst/>
            </a:prstGeom>
            <a:noFill/>
          </p:spPr>
          <p:txBody>
            <a:bodyPr wrap="none" rtlCol="0">
              <a:spAutoFit/>
            </a:bodyPr>
            <a:lstStyle/>
            <a:p>
              <a:r>
                <a:rPr lang="en-US" dirty="0" smtClean="0"/>
                <a:t>Structured data</a:t>
              </a:r>
              <a:endParaRPr lang="en-US" dirty="0"/>
            </a:p>
          </p:txBody>
        </p:sp>
      </p:grpSp>
      <p:grpSp>
        <p:nvGrpSpPr>
          <p:cNvPr id="11" name="Group 10"/>
          <p:cNvGrpSpPr/>
          <p:nvPr/>
        </p:nvGrpSpPr>
        <p:grpSpPr>
          <a:xfrm>
            <a:off x="2290313" y="3214983"/>
            <a:ext cx="3192003" cy="2347489"/>
            <a:chOff x="2290313" y="3214983"/>
            <a:chExt cx="3192003" cy="2347489"/>
          </a:xfrm>
        </p:grpSpPr>
        <p:pic>
          <p:nvPicPr>
            <p:cNvPr id="22532" name="Picture 4" descr="http://www.satnavsystems.com/main/wp-content/uploads/2011/06/Traffic-messages-RNS-315-Navigation-Syste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855" y="3671402"/>
              <a:ext cx="3087461" cy="18910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90313" y="3214983"/>
              <a:ext cx="2600648" cy="369332"/>
            </a:xfrm>
            <a:prstGeom prst="rect">
              <a:avLst/>
            </a:prstGeom>
            <a:noFill/>
          </p:spPr>
          <p:txBody>
            <a:bodyPr wrap="none" rtlCol="0">
              <a:spAutoFit/>
            </a:bodyPr>
            <a:lstStyle/>
            <a:p>
              <a:r>
                <a:rPr lang="en-US" dirty="0" smtClean="0"/>
                <a:t>Unstructured textual data</a:t>
              </a:r>
              <a:endParaRPr lang="en-US" dirty="0"/>
            </a:p>
          </p:txBody>
        </p:sp>
      </p:grpSp>
      <p:grpSp>
        <p:nvGrpSpPr>
          <p:cNvPr id="12" name="Group 11"/>
          <p:cNvGrpSpPr/>
          <p:nvPr/>
        </p:nvGrpSpPr>
        <p:grpSpPr>
          <a:xfrm>
            <a:off x="4847339" y="2507525"/>
            <a:ext cx="3010203" cy="2705979"/>
            <a:chOff x="4847339" y="2507525"/>
            <a:chExt cx="3010203" cy="2705979"/>
          </a:xfrm>
        </p:grpSpPr>
        <p:pic>
          <p:nvPicPr>
            <p:cNvPr id="22534" name="Picture 6" descr="http://www.aldridgetrafficcontrollers.com.au/Images/UserUploadedImages/161/TrafiCAM_XStream_DetectionScreen_Medi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339" y="2963944"/>
              <a:ext cx="3010203" cy="2249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47339" y="2507525"/>
              <a:ext cx="1990353" cy="369332"/>
            </a:xfrm>
            <a:prstGeom prst="rect">
              <a:avLst/>
            </a:prstGeom>
            <a:noFill/>
          </p:spPr>
          <p:txBody>
            <a:bodyPr wrap="none" rtlCol="0">
              <a:spAutoFit/>
            </a:bodyPr>
            <a:lstStyle/>
            <a:p>
              <a:r>
                <a:rPr lang="en-US" dirty="0" smtClean="0"/>
                <a:t>Video data streams</a:t>
              </a:r>
              <a:endParaRPr lang="en-US" dirty="0"/>
            </a:p>
          </p:txBody>
        </p:sp>
      </p:grpSp>
      <p:grpSp>
        <p:nvGrpSpPr>
          <p:cNvPr id="14" name="Group 13"/>
          <p:cNvGrpSpPr/>
          <p:nvPr/>
        </p:nvGrpSpPr>
        <p:grpSpPr>
          <a:xfrm>
            <a:off x="6822752" y="2023442"/>
            <a:ext cx="3119203" cy="2231544"/>
            <a:chOff x="6822752" y="2023442"/>
            <a:chExt cx="3119203" cy="2231544"/>
          </a:xfrm>
        </p:grpSpPr>
        <p:pic>
          <p:nvPicPr>
            <p:cNvPr id="22536" name="Picture 8" descr="http://www.snm.ethz.ch/snmwiki/pub/uploads/Projects/reventador-design-m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005" y="2460053"/>
              <a:ext cx="3028950" cy="17949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822752" y="2023442"/>
              <a:ext cx="2122441" cy="369332"/>
            </a:xfrm>
            <a:prstGeom prst="rect">
              <a:avLst/>
            </a:prstGeom>
            <a:noFill/>
          </p:spPr>
          <p:txBody>
            <a:bodyPr wrap="none" rtlCol="0">
              <a:spAutoFit/>
            </a:bodyPr>
            <a:lstStyle/>
            <a:p>
              <a:r>
                <a:rPr lang="en-US" dirty="0" smtClean="0"/>
                <a:t>Sensor network data</a:t>
              </a:r>
              <a:endParaRPr lang="en-US" dirty="0"/>
            </a:p>
          </p:txBody>
        </p:sp>
      </p:grpSp>
      <p:grpSp>
        <p:nvGrpSpPr>
          <p:cNvPr id="16" name="Group 15"/>
          <p:cNvGrpSpPr/>
          <p:nvPr/>
        </p:nvGrpSpPr>
        <p:grpSpPr>
          <a:xfrm>
            <a:off x="8992115" y="1374875"/>
            <a:ext cx="3077029" cy="2396848"/>
            <a:chOff x="8992115" y="1374875"/>
            <a:chExt cx="3077029" cy="2396848"/>
          </a:xfrm>
        </p:grpSpPr>
        <p:pic>
          <p:nvPicPr>
            <p:cNvPr id="22540" name="Picture 12" descr="http://data.press.net/ontology/images/big-ontology-pictur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2115" y="1690688"/>
              <a:ext cx="3077029" cy="20810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589031" y="1374875"/>
              <a:ext cx="2294667" cy="369332"/>
            </a:xfrm>
            <a:prstGeom prst="rect">
              <a:avLst/>
            </a:prstGeom>
            <a:noFill/>
          </p:spPr>
          <p:txBody>
            <a:bodyPr wrap="none" rtlCol="0">
              <a:spAutoFit/>
            </a:bodyPr>
            <a:lstStyle/>
            <a:p>
              <a:r>
                <a:rPr lang="en-US" dirty="0" err="1" smtClean="0"/>
                <a:t>Formalised</a:t>
              </a:r>
              <a:r>
                <a:rPr lang="en-US" dirty="0" smtClean="0"/>
                <a:t> knowledge</a:t>
              </a:r>
              <a:endParaRPr lang="en-US" dirty="0"/>
            </a:p>
          </p:txBody>
        </p:sp>
      </p:grpSp>
    </p:spTree>
    <p:extLst>
      <p:ext uri="{BB962C8B-B14F-4D97-AF65-F5344CB8AC3E}">
        <p14:creationId xmlns:p14="http://schemas.microsoft.com/office/powerpoint/2010/main" val="2810547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time response</a:t>
            </a:r>
            <a:endParaRPr lang="en-US" dirty="0"/>
          </a:p>
        </p:txBody>
      </p:sp>
      <p:pic>
        <p:nvPicPr>
          <p:cNvPr id="23554" name="Picture 2" descr="http://boxkauto.com/wp-content/uploads/2011/03/Giant-traffic-j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0087" y="1528962"/>
            <a:ext cx="3170332" cy="212817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301523" y="3852508"/>
            <a:ext cx="4217245" cy="2443146"/>
            <a:chOff x="4513080" y="1323278"/>
            <a:chExt cx="5943600" cy="3343275"/>
          </a:xfrm>
        </p:grpSpPr>
        <p:pic>
          <p:nvPicPr>
            <p:cNvPr id="23558" name="Picture 6" descr="http://media.t3.com/img/resized/go/xl_google-maps-navigation-rerou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080" y="1323278"/>
              <a:ext cx="5943600" cy="3343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89601" y="1388824"/>
              <a:ext cx="3658099" cy="505405"/>
            </a:xfrm>
            <a:prstGeom prst="rect">
              <a:avLst/>
            </a:prstGeom>
            <a:noFill/>
          </p:spPr>
          <p:txBody>
            <a:bodyPr wrap="none" rtlCol="0">
              <a:spAutoFit/>
            </a:bodyPr>
            <a:lstStyle/>
            <a:p>
              <a:r>
                <a:rPr lang="en-US" dirty="0" smtClean="0"/>
                <a:t>Planning and Rerouting</a:t>
              </a:r>
              <a:endParaRPr lang="en-US" dirty="0"/>
            </a:p>
          </p:txBody>
        </p:sp>
      </p:grpSp>
      <p:grpSp>
        <p:nvGrpSpPr>
          <p:cNvPr id="8" name="Group 7"/>
          <p:cNvGrpSpPr/>
          <p:nvPr/>
        </p:nvGrpSpPr>
        <p:grpSpPr>
          <a:xfrm>
            <a:off x="5659025" y="3495048"/>
            <a:ext cx="1991551" cy="2995982"/>
            <a:chOff x="8803003" y="2223407"/>
            <a:chExt cx="2857410" cy="4088493"/>
          </a:xfrm>
        </p:grpSpPr>
        <p:pic>
          <p:nvPicPr>
            <p:cNvPr id="23560" name="Picture 8" descr="http://languageartsgames.4you4free.com/predicition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3003" y="2223407"/>
              <a:ext cx="2857410" cy="40884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03003" y="2645017"/>
              <a:ext cx="1129028" cy="369333"/>
            </a:xfrm>
            <a:prstGeom prst="rect">
              <a:avLst/>
            </a:prstGeom>
            <a:noFill/>
          </p:spPr>
          <p:txBody>
            <a:bodyPr wrap="none" rtlCol="0">
              <a:spAutoFit/>
            </a:bodyPr>
            <a:lstStyle/>
            <a:p>
              <a:r>
                <a:rPr lang="en-US" dirty="0" smtClean="0"/>
                <a:t>Predicting</a:t>
              </a:r>
              <a:endParaRPr lang="en-US" dirty="0"/>
            </a:p>
          </p:txBody>
        </p:sp>
      </p:grpSp>
      <p:sp>
        <p:nvSpPr>
          <p:cNvPr id="14" name="TextBox 13"/>
          <p:cNvSpPr txBox="1"/>
          <p:nvPr/>
        </p:nvSpPr>
        <p:spPr>
          <a:xfrm>
            <a:off x="523761" y="1353622"/>
            <a:ext cx="3185487" cy="369332"/>
          </a:xfrm>
          <a:prstGeom prst="rect">
            <a:avLst/>
          </a:prstGeom>
          <a:noFill/>
        </p:spPr>
        <p:txBody>
          <a:bodyPr wrap="none" rtlCol="0">
            <a:spAutoFit/>
          </a:bodyPr>
          <a:lstStyle/>
          <a:p>
            <a:r>
              <a:rPr lang="en-US" dirty="0" smtClean="0"/>
              <a:t>Assessing/behavior modeling</a:t>
            </a:r>
            <a:endParaRPr lang="en-US" dirty="0"/>
          </a:p>
        </p:txBody>
      </p:sp>
      <p:pic>
        <p:nvPicPr>
          <p:cNvPr id="23562" name="Picture 10" descr="http://www.justforwomen.eu/entertainment-image.ashx?id=24577&amp;f=24577-483742_559980244026898_1560034038_n.jpg&amp;w=625&amp;h=3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98" y="1664509"/>
            <a:ext cx="3384062" cy="192214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522489" y="2810249"/>
            <a:ext cx="3877985" cy="2552122"/>
            <a:chOff x="1625601" y="4163625"/>
            <a:chExt cx="3877985" cy="2552122"/>
          </a:xfrm>
        </p:grpSpPr>
        <p:pic>
          <p:nvPicPr>
            <p:cNvPr id="23564" name="Picture 12" descr="http://3.bp.blogspot.com/-sXJIW43CxC8/UbJU-im0STI/AAAAAAAAFIQ/A9vfcQtOq5Y/s1600/2013+nascar+next+drivers+group+shot+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2193" y="4163625"/>
              <a:ext cx="3388997" cy="22581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625601" y="6346415"/>
              <a:ext cx="3877985" cy="369332"/>
            </a:xfrm>
            <a:prstGeom prst="rect">
              <a:avLst/>
            </a:prstGeom>
            <a:noFill/>
          </p:spPr>
          <p:txBody>
            <a:bodyPr wrap="none" rtlCol="0">
              <a:spAutoFit/>
            </a:bodyPr>
            <a:lstStyle/>
            <a:p>
              <a:r>
                <a:rPr lang="en-US" dirty="0" smtClean="0"/>
                <a:t>Classifying and dependency models</a:t>
              </a:r>
              <a:endParaRPr lang="en-US" dirty="0"/>
            </a:p>
          </p:txBody>
        </p:sp>
      </p:grpSp>
      <p:sp>
        <p:nvSpPr>
          <p:cNvPr id="19" name="TextBox 18"/>
          <p:cNvSpPr txBox="1"/>
          <p:nvPr/>
        </p:nvSpPr>
        <p:spPr>
          <a:xfrm>
            <a:off x="5455486" y="1144770"/>
            <a:ext cx="3198311" cy="369332"/>
          </a:xfrm>
          <a:prstGeom prst="rect">
            <a:avLst/>
          </a:prstGeom>
          <a:noFill/>
        </p:spPr>
        <p:txBody>
          <a:bodyPr wrap="none" rtlCol="0">
            <a:spAutoFit/>
          </a:bodyPr>
          <a:lstStyle/>
          <a:p>
            <a:r>
              <a:rPr lang="en-US" dirty="0" smtClean="0"/>
              <a:t>Monitoring/anomaly detection</a:t>
            </a:r>
            <a:endParaRPr lang="en-US" dirty="0"/>
          </a:p>
        </p:txBody>
      </p:sp>
      <p:grpSp>
        <p:nvGrpSpPr>
          <p:cNvPr id="11" name="Group 10"/>
          <p:cNvGrpSpPr/>
          <p:nvPr/>
        </p:nvGrpSpPr>
        <p:grpSpPr>
          <a:xfrm>
            <a:off x="8873792" y="1135681"/>
            <a:ext cx="3093135" cy="2354128"/>
            <a:chOff x="8873792" y="1135681"/>
            <a:chExt cx="3093135" cy="2354128"/>
          </a:xfrm>
        </p:grpSpPr>
        <p:pic>
          <p:nvPicPr>
            <p:cNvPr id="23556" name="Picture 4" descr="http://dtfclaimsmanagement.co.uk/wp-content/uploads/2012/08/rt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8970" y="1528962"/>
              <a:ext cx="2987957" cy="196084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8873792" y="1135681"/>
              <a:ext cx="2428935" cy="369332"/>
            </a:xfrm>
            <a:prstGeom prst="rect">
              <a:avLst/>
            </a:prstGeom>
            <a:noFill/>
          </p:spPr>
          <p:txBody>
            <a:bodyPr wrap="none" rtlCol="0">
              <a:spAutoFit/>
            </a:bodyPr>
            <a:lstStyle/>
            <a:p>
              <a:r>
                <a:rPr lang="en-US" dirty="0" smtClean="0"/>
                <a:t>Reasoning and Acting</a:t>
              </a:r>
              <a:endParaRPr lang="en-US" dirty="0"/>
            </a:p>
          </p:txBody>
        </p:sp>
      </p:grpSp>
      <p:sp>
        <p:nvSpPr>
          <p:cNvPr id="3" name="Right Arrow 2"/>
          <p:cNvSpPr/>
          <p:nvPr/>
        </p:nvSpPr>
        <p:spPr bwMode="auto">
          <a:xfrm>
            <a:off x="2434107" y="2588654"/>
            <a:ext cx="8332631" cy="168108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dirty="0"/>
              <a:t>nearly real-time</a:t>
            </a:r>
            <a:endParaRPr kumimoji="0" lang="en-US" sz="40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938081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smtClean="0"/>
              <a:t>Motivation</a:t>
            </a:r>
            <a:endParaRPr lang="en-US" dirty="0"/>
          </a:p>
        </p:txBody>
      </p:sp>
      <p:sp>
        <p:nvSpPr>
          <p:cNvPr id="3" name="Content Placeholder 2"/>
          <p:cNvSpPr>
            <a:spLocks noGrp="1"/>
          </p:cNvSpPr>
          <p:nvPr>
            <p:ph idx="1"/>
          </p:nvPr>
        </p:nvSpPr>
        <p:spPr/>
        <p:txBody>
          <a:bodyPr/>
          <a:lstStyle/>
          <a:p>
            <a:r>
              <a:rPr lang="en-GB" b="1" dirty="0" smtClean="0"/>
              <a:t>Analysis of </a:t>
            </a:r>
            <a:r>
              <a:rPr lang="sl-SI" b="1" dirty="0" err="1" smtClean="0"/>
              <a:t>complex</a:t>
            </a:r>
            <a:r>
              <a:rPr lang="sl-SI" b="1" dirty="0" smtClean="0"/>
              <a:t> environment like </a:t>
            </a:r>
            <a:r>
              <a:rPr lang="en-US" b="1" dirty="0" smtClean="0"/>
              <a:t>transportation </a:t>
            </a:r>
            <a:r>
              <a:rPr lang="en-GB" b="1" dirty="0" smtClean="0"/>
              <a:t>requires the analysis of vast amount of </a:t>
            </a:r>
            <a:r>
              <a:rPr lang="sl-SI" b="1" dirty="0" smtClean="0"/>
              <a:t>multimodal data in real-time.</a:t>
            </a:r>
            <a:endParaRPr lang="en-GB" b="1" dirty="0" smtClean="0"/>
          </a:p>
          <a:p>
            <a:endParaRPr lang="sl-SI" b="1" dirty="0" smtClean="0"/>
          </a:p>
          <a:p>
            <a:r>
              <a:rPr lang="en-GB" b="1" dirty="0" smtClean="0"/>
              <a:t>A combination of data driven and knowledge driven techniques can support both the volume of analysis, and the detailed analysis that are needed.</a:t>
            </a:r>
            <a:endParaRPr lang="en-US" b="1" dirty="0" smtClean="0"/>
          </a:p>
        </p:txBody>
      </p:sp>
    </p:spTree>
    <p:extLst>
      <p:ext uri="{BB962C8B-B14F-4D97-AF65-F5344CB8AC3E}">
        <p14:creationId xmlns:p14="http://schemas.microsoft.com/office/powerpoint/2010/main" val="534033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143406" y="142876"/>
            <a:ext cx="3795712" cy="619125"/>
          </a:xfrm>
          <a:prstGeom prst="rect">
            <a:avLst/>
          </a:prstGeom>
        </p:spPr>
        <p:txBody>
          <a:bodyPr>
            <a:normAutofit fontScale="60000" lnSpcReduction="20000"/>
          </a:bodyPr>
          <a:lstStyle/>
          <a:p>
            <a:pPr algn="ctr">
              <a:defRPr/>
            </a:pPr>
            <a:r>
              <a:rPr lang="en-US" sz="4400" dirty="0" err="1">
                <a:latin typeface="Calibri" pitchFamily="34" charset="0"/>
                <a:ea typeface="+mj-ea"/>
                <a:cs typeface="+mj-cs"/>
              </a:rPr>
              <a:t>Jozef</a:t>
            </a:r>
            <a:r>
              <a:rPr lang="en-US" sz="4400" dirty="0">
                <a:latin typeface="Calibri" pitchFamily="34" charset="0"/>
                <a:ea typeface="+mj-ea"/>
                <a:cs typeface="+mj-cs"/>
              </a:rPr>
              <a:t> Stefan Institute </a:t>
            </a:r>
            <a:br>
              <a:rPr lang="en-US" sz="4400" dirty="0">
                <a:latin typeface="Calibri" pitchFamily="34" charset="0"/>
                <a:ea typeface="+mj-ea"/>
                <a:cs typeface="+mj-cs"/>
              </a:rPr>
            </a:br>
            <a:r>
              <a:rPr lang="en-US" sz="2700" dirty="0">
                <a:latin typeface="Calibri" pitchFamily="34" charset="0"/>
                <a:ea typeface="+mj-ea"/>
                <a:cs typeface="+mj-cs"/>
              </a:rPr>
              <a:t>Artificial Intelligence Laboratory</a:t>
            </a:r>
            <a:endParaRPr lang="en-US" sz="2000" dirty="0">
              <a:latin typeface="Calibri" pitchFamily="34" charset="0"/>
              <a:ea typeface="+mj-ea"/>
              <a:cs typeface="+mj-cs"/>
            </a:endParaRPr>
          </a:p>
        </p:txBody>
      </p:sp>
      <p:graphicFrame>
        <p:nvGraphicFramePr>
          <p:cNvPr id="6147" name="Object 2"/>
          <p:cNvGraphicFramePr>
            <a:graphicFrameLocks noChangeAspect="1"/>
          </p:cNvGraphicFramePr>
          <p:nvPr/>
        </p:nvGraphicFramePr>
        <p:xfrm>
          <a:off x="1643343" y="101601"/>
          <a:ext cx="500063" cy="625475"/>
        </p:xfrm>
        <a:graphic>
          <a:graphicData uri="http://schemas.openxmlformats.org/presentationml/2006/ole">
            <mc:AlternateContent xmlns:mc="http://schemas.openxmlformats.org/markup-compatibility/2006">
              <mc:Choice xmlns:v="urn:schemas-microsoft-com:vml" Requires="v">
                <p:oleObj spid="_x0000_s26648" name="CorelPhotoPaint.Image.8" r:id="rId3" imgW="1015873" imgH="1269841" progId="">
                  <p:embed/>
                </p:oleObj>
              </mc:Choice>
              <mc:Fallback>
                <p:oleObj name="CorelPhotoPaint.Image.8" r:id="rId3" imgW="1015873" imgH="1269841" progId="">
                  <p:embed/>
                  <p:pic>
                    <p:nvPicPr>
                      <p:cNvPr id="0" name=""/>
                      <p:cNvPicPr>
                        <a:picLocks noChangeAspect="1" noChangeArrowheads="1"/>
                      </p:cNvPicPr>
                      <p:nvPr/>
                    </p:nvPicPr>
                    <p:blipFill>
                      <a:blip r:embed="rId4">
                        <a:clrChange>
                          <a:clrFrom>
                            <a:srgbClr val="B7B7FF"/>
                          </a:clrFrom>
                          <a:clrTo>
                            <a:srgbClr val="B7B7FF">
                              <a:alpha val="0"/>
                            </a:srgbClr>
                          </a:clrTo>
                        </a:clrChange>
                        <a:extLst>
                          <a:ext uri="{28A0092B-C50C-407E-A947-70E740481C1C}">
                            <a14:useLocalDpi xmlns:a14="http://schemas.microsoft.com/office/drawing/2010/main" val="0"/>
                          </a:ext>
                        </a:extLst>
                      </a:blip>
                      <a:srcRect/>
                      <a:stretch>
                        <a:fillRect/>
                      </a:stretch>
                    </p:blipFill>
                    <p:spPr bwMode="auto">
                      <a:xfrm>
                        <a:off x="1643343" y="101601"/>
                        <a:ext cx="500063"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8" name="Rectangle 5"/>
          <p:cNvSpPr>
            <a:spLocks noChangeArrowheads="1"/>
          </p:cNvSpPr>
          <p:nvPr/>
        </p:nvSpPr>
        <p:spPr bwMode="auto">
          <a:xfrm>
            <a:off x="1519519" y="4725988"/>
            <a:ext cx="8501063"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600"/>
              </a:spcAft>
            </a:pPr>
            <a:r>
              <a:rPr lang="en-US" sz="1400" b="1" dirty="0">
                <a:latin typeface="Calibri" pitchFamily="34" charset="0"/>
              </a:rPr>
              <a:t>Selection of FP6 &amp; FP7 Projects (Integrated Projects and Networks of Excellence only):</a:t>
            </a:r>
          </a:p>
          <a:p>
            <a:pPr lvl="1" algn="just">
              <a:spcAft>
                <a:spcPts val="300"/>
              </a:spcAft>
            </a:pPr>
            <a:r>
              <a:rPr lang="en-US" sz="1200" dirty="0">
                <a:latin typeface="Calibri" pitchFamily="34" charset="0"/>
              </a:rPr>
              <a:t>FP7 IP </a:t>
            </a:r>
            <a:r>
              <a:rPr lang="en-US" sz="1200" b="1" dirty="0">
                <a:latin typeface="Calibri" pitchFamily="34" charset="0"/>
              </a:rPr>
              <a:t>ACTIVE </a:t>
            </a:r>
            <a:r>
              <a:rPr lang="en-US" sz="1200" dirty="0">
                <a:latin typeface="Calibri" pitchFamily="34" charset="0"/>
              </a:rPr>
              <a:t>– Enabling the Knowledge Powered Enterprise</a:t>
            </a:r>
          </a:p>
          <a:p>
            <a:pPr lvl="1" algn="just">
              <a:spcAft>
                <a:spcPts val="300"/>
              </a:spcAft>
            </a:pPr>
            <a:r>
              <a:rPr lang="en-US" sz="1200" dirty="0">
                <a:latin typeface="Calibri" pitchFamily="34" charset="0"/>
              </a:rPr>
              <a:t>FP7 IP </a:t>
            </a:r>
            <a:r>
              <a:rPr lang="en-US" sz="1200" b="1" dirty="0">
                <a:latin typeface="Calibri" pitchFamily="34" charset="0"/>
              </a:rPr>
              <a:t>COIN </a:t>
            </a:r>
            <a:r>
              <a:rPr lang="en-US" sz="1200" dirty="0">
                <a:latin typeface="Calibri" pitchFamily="34" charset="0"/>
              </a:rPr>
              <a:t>– </a:t>
            </a:r>
            <a:r>
              <a:rPr lang="en-US" sz="1200" dirty="0" err="1">
                <a:latin typeface="Calibri" pitchFamily="34" charset="0"/>
              </a:rPr>
              <a:t>COllaboration</a:t>
            </a:r>
            <a:r>
              <a:rPr lang="en-US" sz="1200" dirty="0">
                <a:latin typeface="Calibri" pitchFamily="34" charset="0"/>
              </a:rPr>
              <a:t> and </a:t>
            </a:r>
            <a:r>
              <a:rPr lang="en-US" sz="1200" dirty="0" err="1">
                <a:latin typeface="Calibri" pitchFamily="34" charset="0"/>
              </a:rPr>
              <a:t>INteroperability</a:t>
            </a:r>
            <a:r>
              <a:rPr lang="en-US" sz="1200" dirty="0">
                <a:latin typeface="Calibri" pitchFamily="34" charset="0"/>
              </a:rPr>
              <a:t> for networked enterprises</a:t>
            </a:r>
          </a:p>
          <a:p>
            <a:pPr lvl="1" algn="just">
              <a:spcAft>
                <a:spcPts val="300"/>
              </a:spcAft>
            </a:pPr>
            <a:r>
              <a:rPr lang="en-US" sz="1200" dirty="0">
                <a:latin typeface="Calibri" pitchFamily="34" charset="0"/>
              </a:rPr>
              <a:t>FP7 IP </a:t>
            </a:r>
            <a:r>
              <a:rPr lang="en-US" sz="1200" b="1" dirty="0">
                <a:latin typeface="Calibri" pitchFamily="34" charset="0"/>
              </a:rPr>
              <a:t>EURIDICE </a:t>
            </a:r>
            <a:r>
              <a:rPr lang="en-US" sz="1200" dirty="0">
                <a:latin typeface="Calibri" pitchFamily="34" charset="0"/>
              </a:rPr>
              <a:t>– Inter-Disciplinary Research on Intelligent Cargo for Efficient, Safe and Environment-friendly Logistics</a:t>
            </a:r>
          </a:p>
          <a:p>
            <a:pPr lvl="1" algn="just">
              <a:spcAft>
                <a:spcPts val="300"/>
              </a:spcAft>
            </a:pPr>
            <a:r>
              <a:rPr lang="en-US" sz="1200" dirty="0">
                <a:latin typeface="Calibri" pitchFamily="34" charset="0"/>
              </a:rPr>
              <a:t>FP7 </a:t>
            </a:r>
            <a:r>
              <a:rPr lang="en-US" sz="1200" dirty="0" err="1">
                <a:latin typeface="Calibri" pitchFamily="34" charset="0"/>
              </a:rPr>
              <a:t>NoE</a:t>
            </a:r>
            <a:r>
              <a:rPr lang="en-US" sz="1200" dirty="0">
                <a:latin typeface="Calibri" pitchFamily="34" charset="0"/>
              </a:rPr>
              <a:t> </a:t>
            </a:r>
            <a:r>
              <a:rPr lang="en-US" sz="1200" b="1" dirty="0">
                <a:latin typeface="Calibri" pitchFamily="34" charset="0"/>
              </a:rPr>
              <a:t>PASCAL2</a:t>
            </a:r>
            <a:r>
              <a:rPr lang="en-US" sz="1200" dirty="0">
                <a:latin typeface="Calibri" pitchFamily="34" charset="0"/>
              </a:rPr>
              <a:t> – Pattern Analysis, Statistical Modeling and Computational Learning </a:t>
            </a:r>
          </a:p>
          <a:p>
            <a:pPr lvl="1" algn="just">
              <a:spcAft>
                <a:spcPts val="300"/>
              </a:spcAft>
            </a:pPr>
            <a:r>
              <a:rPr lang="en-US" sz="1200" dirty="0">
                <a:latin typeface="Calibri" pitchFamily="34" charset="0"/>
              </a:rPr>
              <a:t>FP7 </a:t>
            </a:r>
            <a:r>
              <a:rPr lang="en-US" sz="1200" dirty="0" err="1">
                <a:latin typeface="Calibri" pitchFamily="34" charset="0"/>
              </a:rPr>
              <a:t>NoE</a:t>
            </a:r>
            <a:r>
              <a:rPr lang="en-US" sz="1200" dirty="0">
                <a:latin typeface="Calibri" pitchFamily="34" charset="0"/>
              </a:rPr>
              <a:t> </a:t>
            </a:r>
            <a:r>
              <a:rPr lang="en-US" sz="1200" b="1" dirty="0">
                <a:latin typeface="Calibri" pitchFamily="34" charset="0"/>
              </a:rPr>
              <a:t>T4ME </a:t>
            </a:r>
            <a:r>
              <a:rPr lang="en-US" sz="1200" dirty="0">
                <a:latin typeface="Calibri" pitchFamily="34" charset="0"/>
              </a:rPr>
              <a:t>– Machine Translation &amp; Multilingual Information Retrieval</a:t>
            </a:r>
          </a:p>
          <a:p>
            <a:pPr lvl="1" algn="just">
              <a:spcAft>
                <a:spcPts val="300"/>
              </a:spcAft>
            </a:pPr>
            <a:r>
              <a:rPr lang="en-US" sz="1200" dirty="0">
                <a:latin typeface="Calibri" pitchFamily="34" charset="0"/>
              </a:rPr>
              <a:t>FP6 IP </a:t>
            </a:r>
            <a:r>
              <a:rPr lang="en-US" sz="1200" b="1" dirty="0" err="1">
                <a:latin typeface="Calibri" pitchFamily="34" charset="0"/>
              </a:rPr>
              <a:t>NeOn</a:t>
            </a:r>
            <a:r>
              <a:rPr lang="en-US" sz="1200" b="1" dirty="0">
                <a:solidFill>
                  <a:srgbClr val="FF0000"/>
                </a:solidFill>
                <a:latin typeface="Calibri" pitchFamily="34" charset="0"/>
              </a:rPr>
              <a:t> </a:t>
            </a:r>
            <a:r>
              <a:rPr lang="en-US" sz="1200" dirty="0">
                <a:latin typeface="Calibri" pitchFamily="34" charset="0"/>
              </a:rPr>
              <a:t>– Lifecycle Support for Networked Ontologies</a:t>
            </a:r>
          </a:p>
          <a:p>
            <a:pPr lvl="1" algn="just">
              <a:spcAft>
                <a:spcPts val="300"/>
              </a:spcAft>
            </a:pPr>
            <a:r>
              <a:rPr lang="en-US" sz="1200" dirty="0">
                <a:latin typeface="Calibri" pitchFamily="34" charset="0"/>
              </a:rPr>
              <a:t>FP6 IP </a:t>
            </a:r>
            <a:r>
              <a:rPr lang="en-US" sz="1200" b="1" dirty="0">
                <a:latin typeface="Calibri" pitchFamily="34" charset="0"/>
              </a:rPr>
              <a:t>ECOLEAD </a:t>
            </a:r>
            <a:r>
              <a:rPr lang="en-US" sz="1200" dirty="0">
                <a:latin typeface="Calibri" pitchFamily="34" charset="0"/>
              </a:rPr>
              <a:t>– European Collaborative Networked Organizations Leadership Initiative</a:t>
            </a:r>
          </a:p>
          <a:p>
            <a:pPr lvl="1" algn="just">
              <a:spcAft>
                <a:spcPts val="300"/>
              </a:spcAft>
            </a:pPr>
            <a:r>
              <a:rPr lang="en-US" sz="1200" dirty="0">
                <a:latin typeface="Calibri" pitchFamily="34" charset="0"/>
              </a:rPr>
              <a:t>FP6 IP </a:t>
            </a:r>
            <a:r>
              <a:rPr lang="en-US" sz="1200" b="1" dirty="0">
                <a:latin typeface="Calibri" pitchFamily="34" charset="0"/>
              </a:rPr>
              <a:t>SEKT </a:t>
            </a:r>
            <a:r>
              <a:rPr lang="en-US" sz="1200" dirty="0">
                <a:latin typeface="Calibri" pitchFamily="34" charset="0"/>
              </a:rPr>
              <a:t>– Semantically-Enabled Knowledge Technologies</a:t>
            </a:r>
          </a:p>
        </p:txBody>
      </p:sp>
      <p:sp>
        <p:nvSpPr>
          <p:cNvPr id="6149" name="Rectangle 8"/>
          <p:cNvSpPr>
            <a:spLocks noChangeArrowheads="1"/>
          </p:cNvSpPr>
          <p:nvPr/>
        </p:nvSpPr>
        <p:spPr bwMode="auto">
          <a:xfrm>
            <a:off x="1519518" y="685801"/>
            <a:ext cx="77866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300"/>
              </a:spcAft>
            </a:pPr>
            <a:r>
              <a:rPr lang="en-US" sz="1400" b="1" dirty="0" err="1">
                <a:latin typeface="Calibri" pitchFamily="34" charset="0"/>
              </a:rPr>
              <a:t>Jozef</a:t>
            </a:r>
            <a:r>
              <a:rPr lang="en-US" sz="1400" b="1" dirty="0">
                <a:latin typeface="Calibri" pitchFamily="34" charset="0"/>
              </a:rPr>
              <a:t> Stefan Institute (JSI</a:t>
            </a:r>
            <a:r>
              <a:rPr lang="en-US" sz="1400" b="1" dirty="0">
                <a:solidFill>
                  <a:srgbClr val="0070C0"/>
                </a:solidFill>
                <a:latin typeface="Calibri" pitchFamily="34" charset="0"/>
              </a:rPr>
              <a:t>) </a:t>
            </a:r>
            <a:r>
              <a:rPr lang="en-US" sz="1200" dirty="0">
                <a:latin typeface="Calibri" pitchFamily="34" charset="0"/>
              </a:rPr>
              <a:t>is the leading Slovene research institution for natural sciences (900+ people) in the areas of computer science, physics, chemistry</a:t>
            </a:r>
          </a:p>
        </p:txBody>
      </p:sp>
      <p:sp>
        <p:nvSpPr>
          <p:cNvPr id="6150" name="Rectangle 23"/>
          <p:cNvSpPr>
            <a:spLocks noChangeArrowheads="1"/>
          </p:cNvSpPr>
          <p:nvPr/>
        </p:nvSpPr>
        <p:spPr bwMode="auto">
          <a:xfrm>
            <a:off x="1519518" y="1143001"/>
            <a:ext cx="77866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Aft>
                <a:spcPts val="300"/>
              </a:spcAft>
            </a:pPr>
            <a:r>
              <a:rPr lang="en-US" sz="1400" b="1" dirty="0">
                <a:latin typeface="Calibri" pitchFamily="34" charset="0"/>
              </a:rPr>
              <a:t>Artificial Intelligence Laboratory</a:t>
            </a:r>
            <a:r>
              <a:rPr lang="sl-SI" sz="1400" b="1" dirty="0">
                <a:latin typeface="Calibri" pitchFamily="34" charset="0"/>
              </a:rPr>
              <a:t> </a:t>
            </a:r>
            <a:r>
              <a:rPr lang="en-US" sz="1200" dirty="0">
                <a:latin typeface="Calibri" pitchFamily="34" charset="0"/>
              </a:rPr>
              <a:t>has approx. 60 people working in various areas of artificial intelligence (machine learning, data mining, semantic technologies, computational linguistics, decision support)</a:t>
            </a:r>
          </a:p>
        </p:txBody>
      </p:sp>
      <p:sp>
        <p:nvSpPr>
          <p:cNvPr id="6151" name="Rectangle 24"/>
          <p:cNvSpPr>
            <a:spLocks noChangeArrowheads="1"/>
          </p:cNvSpPr>
          <p:nvPr/>
        </p:nvSpPr>
        <p:spPr bwMode="auto">
          <a:xfrm>
            <a:off x="1519519" y="1676401"/>
            <a:ext cx="69961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Calibri" pitchFamily="34" charset="0"/>
              </a:rPr>
              <a:t>Spinoff-s</a:t>
            </a:r>
            <a:r>
              <a:rPr lang="en-US" sz="1400" b="1" dirty="0">
                <a:solidFill>
                  <a:srgbClr val="0070C0"/>
                </a:solidFill>
                <a:latin typeface="Calibri" pitchFamily="34" charset="0"/>
              </a:rPr>
              <a:t>: </a:t>
            </a:r>
            <a:r>
              <a:rPr lang="en-US" sz="1200" dirty="0" err="1">
                <a:latin typeface="Calibri" pitchFamily="34" charset="0"/>
              </a:rPr>
              <a:t>Quintlligence</a:t>
            </a:r>
            <a:r>
              <a:rPr lang="en-US" sz="1200" dirty="0">
                <a:latin typeface="Calibri" pitchFamily="34" charset="0"/>
              </a:rPr>
              <a:t>, </a:t>
            </a:r>
            <a:r>
              <a:rPr lang="en-US" sz="1200" dirty="0" err="1">
                <a:latin typeface="Calibri" pitchFamily="34" charset="0"/>
              </a:rPr>
              <a:t>Cyc</a:t>
            </a:r>
            <a:r>
              <a:rPr lang="en-US" sz="1200" dirty="0">
                <a:latin typeface="Calibri" pitchFamily="34" charset="0"/>
              </a:rPr>
              <a:t>-Europe, </a:t>
            </a:r>
            <a:r>
              <a:rPr lang="en-US" sz="1200" dirty="0" err="1">
                <a:latin typeface="Calibri" pitchFamily="34" charset="0"/>
              </a:rPr>
              <a:t>LiveNetLife</a:t>
            </a:r>
            <a:r>
              <a:rPr lang="en-US" sz="1200" dirty="0">
                <a:latin typeface="Calibri" pitchFamily="34" charset="0"/>
              </a:rPr>
              <a:t>, </a:t>
            </a:r>
            <a:r>
              <a:rPr lang="en-US" sz="1200" dirty="0" err="1">
                <a:latin typeface="Calibri" pitchFamily="34" charset="0"/>
              </a:rPr>
              <a:t>BlueEye</a:t>
            </a:r>
            <a:r>
              <a:rPr lang="sl-SI" sz="1200" dirty="0">
                <a:latin typeface="Calibri" pitchFamily="34" charset="0"/>
              </a:rPr>
              <a:t>,</a:t>
            </a:r>
            <a:r>
              <a:rPr lang="en-US" sz="1200" dirty="0">
                <a:latin typeface="Calibri" pitchFamily="34" charset="0"/>
              </a:rPr>
              <a:t> Global </a:t>
            </a:r>
            <a:r>
              <a:rPr lang="en-US" sz="1200" dirty="0" smtClean="0">
                <a:latin typeface="Calibri" pitchFamily="34" charset="0"/>
              </a:rPr>
              <a:t>Consequences</a:t>
            </a:r>
            <a:endParaRPr lang="en-US" sz="1200" dirty="0">
              <a:latin typeface="Calibri" pitchFamily="34" charset="0"/>
            </a:endParaRPr>
          </a:p>
        </p:txBody>
      </p:sp>
      <p:sp>
        <p:nvSpPr>
          <p:cNvPr id="6152" name="Rectangle 25"/>
          <p:cNvSpPr>
            <a:spLocks noChangeArrowheads="1"/>
          </p:cNvSpPr>
          <p:nvPr/>
        </p:nvSpPr>
        <p:spPr bwMode="auto">
          <a:xfrm>
            <a:off x="1519518" y="2362201"/>
            <a:ext cx="542925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600"/>
              </a:spcAft>
            </a:pPr>
            <a:r>
              <a:rPr lang="en-US" sz="1400" b="1" dirty="0">
                <a:latin typeface="Calibri" pitchFamily="34" charset="0"/>
              </a:rPr>
              <a:t>Selection of Portals and Products: </a:t>
            </a:r>
          </a:p>
          <a:p>
            <a:pPr lvl="1">
              <a:spcAft>
                <a:spcPts val="300"/>
              </a:spcAft>
              <a:buFont typeface="Wingdings" pitchFamily="2" charset="2"/>
              <a:buChar char="v"/>
            </a:pPr>
            <a:r>
              <a:rPr lang="en-US" sz="1200" dirty="0">
                <a:latin typeface="Calibri" pitchFamily="34" charset="0"/>
              </a:rPr>
              <a:t>Text-Garden (</a:t>
            </a:r>
            <a:r>
              <a:rPr lang="en-US" sz="1200" u="sng" dirty="0">
                <a:latin typeface="Calibri" pitchFamily="34" charset="0"/>
                <a:hlinkClick r:id="rId5"/>
              </a:rPr>
              <a:t>http://www.textmining.net</a:t>
            </a:r>
            <a:r>
              <a:rPr lang="en-US" sz="1200" dirty="0">
                <a:latin typeface="Calibri" pitchFamily="34" charset="0"/>
              </a:rPr>
              <a:t>)</a:t>
            </a:r>
          </a:p>
          <a:p>
            <a:pPr lvl="1">
              <a:spcAft>
                <a:spcPts val="300"/>
              </a:spcAft>
              <a:buFont typeface="Wingdings" pitchFamily="2" charset="2"/>
              <a:buChar char="v"/>
            </a:pPr>
            <a:r>
              <a:rPr lang="en-US" sz="1200" dirty="0" err="1">
                <a:latin typeface="Calibri" pitchFamily="34" charset="0"/>
              </a:rPr>
              <a:t>Enrycher</a:t>
            </a:r>
            <a:r>
              <a:rPr lang="en-US" sz="1200" dirty="0">
                <a:latin typeface="Calibri" pitchFamily="34" charset="0"/>
              </a:rPr>
              <a:t> (</a:t>
            </a:r>
            <a:r>
              <a:rPr lang="en-US" sz="1200" dirty="0">
                <a:latin typeface="Calibri" pitchFamily="34" charset="0"/>
                <a:hlinkClick r:id="rId6"/>
              </a:rPr>
              <a:t>http://enrycher.ijs.si/</a:t>
            </a:r>
            <a:r>
              <a:rPr lang="en-US" sz="1200" dirty="0">
                <a:latin typeface="Calibri" pitchFamily="34" charset="0"/>
              </a:rPr>
              <a:t>)</a:t>
            </a:r>
          </a:p>
          <a:p>
            <a:pPr lvl="1">
              <a:spcAft>
                <a:spcPts val="300"/>
              </a:spcAft>
              <a:buFont typeface="Wingdings" pitchFamily="2" charset="2"/>
              <a:buChar char="v"/>
            </a:pPr>
            <a:r>
              <a:rPr lang="en-US" sz="1200" dirty="0">
                <a:latin typeface="Calibri" pitchFamily="34" charset="0"/>
              </a:rPr>
              <a:t>VideoLectures.NET (</a:t>
            </a:r>
            <a:r>
              <a:rPr lang="en-US" sz="1200" u="sng" dirty="0">
                <a:latin typeface="Calibri" pitchFamily="34" charset="0"/>
                <a:hlinkClick r:id="rId7"/>
              </a:rPr>
              <a:t>http://videolectures.net/</a:t>
            </a:r>
            <a:r>
              <a:rPr lang="en-US" sz="1200" dirty="0">
                <a:latin typeface="Calibri" pitchFamily="34" charset="0"/>
              </a:rPr>
              <a:t>)</a:t>
            </a:r>
          </a:p>
          <a:p>
            <a:pPr lvl="1">
              <a:spcAft>
                <a:spcPts val="300"/>
              </a:spcAft>
              <a:buFont typeface="Wingdings" pitchFamily="2" charset="2"/>
              <a:buChar char="v"/>
            </a:pPr>
            <a:r>
              <a:rPr lang="en-US" sz="1200" dirty="0">
                <a:latin typeface="Calibri" pitchFamily="34" charset="0"/>
              </a:rPr>
              <a:t>IST-World (</a:t>
            </a:r>
            <a:r>
              <a:rPr lang="en-US" sz="1200" u="sng" dirty="0">
                <a:latin typeface="Calibri" pitchFamily="34" charset="0"/>
                <a:hlinkClick r:id="rId8"/>
              </a:rPr>
              <a:t>http://www.ist-world.org/</a:t>
            </a:r>
            <a:r>
              <a:rPr lang="en-US" sz="1200" dirty="0">
                <a:latin typeface="Calibri" pitchFamily="34" charset="0"/>
              </a:rPr>
              <a:t>)</a:t>
            </a:r>
          </a:p>
          <a:p>
            <a:pPr lvl="1">
              <a:spcAft>
                <a:spcPts val="300"/>
              </a:spcAft>
              <a:buFont typeface="Wingdings" pitchFamily="2" charset="2"/>
              <a:buChar char="v"/>
            </a:pPr>
            <a:r>
              <a:rPr lang="en-US" sz="1200" dirty="0" smtClean="0">
                <a:latin typeface="Calibri" pitchFamily="34" charset="0"/>
              </a:rPr>
              <a:t>Event registry (</a:t>
            </a:r>
            <a:r>
              <a:rPr lang="en-US" sz="1200" dirty="0" smtClean="0">
                <a:latin typeface="Calibri" pitchFamily="34" charset="0"/>
                <a:hlinkClick r:id="rId9"/>
              </a:rPr>
              <a:t>http://eventregistry.org</a:t>
            </a:r>
            <a:r>
              <a:rPr lang="en-US" sz="1200" dirty="0" smtClean="0">
                <a:latin typeface="Calibri" pitchFamily="34" charset="0"/>
              </a:rPr>
              <a:t>) </a:t>
            </a:r>
          </a:p>
          <a:p>
            <a:pPr lvl="1">
              <a:spcAft>
                <a:spcPts val="300"/>
              </a:spcAft>
              <a:buFont typeface="Wingdings" pitchFamily="2" charset="2"/>
              <a:buChar char="v"/>
            </a:pPr>
            <a:r>
              <a:rPr lang="en-US" sz="1200" dirty="0" smtClean="0">
                <a:latin typeface="Calibri" pitchFamily="34" charset="0"/>
              </a:rPr>
              <a:t>Search-Point </a:t>
            </a:r>
            <a:r>
              <a:rPr lang="en-US" sz="1200" dirty="0">
                <a:latin typeface="Calibri" pitchFamily="34" charset="0"/>
              </a:rPr>
              <a:t>(</a:t>
            </a:r>
            <a:r>
              <a:rPr lang="en-US" sz="1200" u="sng" dirty="0">
                <a:latin typeface="Calibri" pitchFamily="34" charset="0"/>
                <a:hlinkClick r:id="rId10"/>
              </a:rPr>
              <a:t>http://searchpoint.ijs.si/</a:t>
            </a:r>
            <a:r>
              <a:rPr lang="en-US" sz="1200" dirty="0">
                <a:latin typeface="Calibri" pitchFamily="34" charset="0"/>
              </a:rPr>
              <a:t>)</a:t>
            </a:r>
          </a:p>
          <a:p>
            <a:pPr lvl="1">
              <a:spcAft>
                <a:spcPts val="300"/>
              </a:spcAft>
              <a:buFont typeface="Wingdings" pitchFamily="2" charset="2"/>
              <a:buChar char="v"/>
            </a:pPr>
            <a:r>
              <a:rPr lang="en-US" sz="1200" dirty="0" err="1">
                <a:latin typeface="Calibri" pitchFamily="34" charset="0"/>
              </a:rPr>
              <a:t>OntoGen</a:t>
            </a:r>
            <a:r>
              <a:rPr lang="en-US" sz="1200" dirty="0">
                <a:latin typeface="Calibri" pitchFamily="34" charset="0"/>
              </a:rPr>
              <a:t> (</a:t>
            </a:r>
            <a:r>
              <a:rPr lang="en-US" sz="1200" dirty="0">
                <a:latin typeface="Calibri" pitchFamily="34" charset="0"/>
                <a:hlinkClick r:id="rId11"/>
              </a:rPr>
              <a:t>http://ontogen.ijs.si/</a:t>
            </a:r>
            <a:r>
              <a:rPr lang="en-US" sz="1200" dirty="0">
                <a:latin typeface="Calibri" pitchFamily="34" charset="0"/>
              </a:rPr>
              <a:t>)</a:t>
            </a:r>
          </a:p>
          <a:p>
            <a:pPr lvl="1">
              <a:spcAft>
                <a:spcPts val="300"/>
              </a:spcAft>
              <a:buFont typeface="Wingdings" pitchFamily="2" charset="2"/>
              <a:buChar char="v"/>
            </a:pPr>
            <a:r>
              <a:rPr lang="en-US" sz="1200" dirty="0">
                <a:latin typeface="Calibri" pitchFamily="34" charset="0"/>
              </a:rPr>
              <a:t>Document-Atlas (</a:t>
            </a:r>
            <a:r>
              <a:rPr lang="en-US" sz="1200" dirty="0">
                <a:latin typeface="Calibri" pitchFamily="34" charset="0"/>
                <a:hlinkClick r:id="rId12"/>
              </a:rPr>
              <a:t>http://docatlas.ijs.si/</a:t>
            </a:r>
            <a:r>
              <a:rPr lang="en-US" sz="1200" dirty="0">
                <a:latin typeface="Calibri" pitchFamily="34" charset="0"/>
              </a:rPr>
              <a:t>)</a:t>
            </a:r>
          </a:p>
          <a:p>
            <a:pPr lvl="1">
              <a:spcAft>
                <a:spcPts val="300"/>
              </a:spcAft>
              <a:buFont typeface="Wingdings" pitchFamily="2" charset="2"/>
              <a:buChar char="v"/>
            </a:pPr>
            <a:r>
              <a:rPr lang="en-US" sz="1200" dirty="0" err="1" smtClean="0">
                <a:latin typeface="Calibri" pitchFamily="34" charset="0"/>
              </a:rPr>
              <a:t>Qminer</a:t>
            </a:r>
            <a:r>
              <a:rPr lang="en-US" sz="1200" dirty="0" smtClean="0">
                <a:latin typeface="Calibri" pitchFamily="34" charset="0"/>
              </a:rPr>
              <a:t> (</a:t>
            </a:r>
            <a:r>
              <a:rPr lang="en-US" sz="1200" dirty="0" smtClean="0">
                <a:latin typeface="Calibri" pitchFamily="34" charset="0"/>
                <a:hlinkClick r:id="rId13"/>
              </a:rPr>
              <a:t>http://qminer.ijs.si</a:t>
            </a:r>
            <a:r>
              <a:rPr lang="en-US" sz="1200" dirty="0" smtClean="0">
                <a:latin typeface="Calibri" pitchFamily="34" charset="0"/>
              </a:rPr>
              <a:t>) </a:t>
            </a:r>
            <a:endParaRPr lang="en-US" sz="1200" dirty="0">
              <a:latin typeface="Calibri" pitchFamily="34" charset="0"/>
            </a:endParaRPr>
          </a:p>
        </p:txBody>
      </p:sp>
      <p:grpSp>
        <p:nvGrpSpPr>
          <p:cNvPr id="6153" name="Group 26"/>
          <p:cNvGrpSpPr>
            <a:grpSpLocks/>
          </p:cNvGrpSpPr>
          <p:nvPr/>
        </p:nvGrpSpPr>
        <p:grpSpPr bwMode="auto">
          <a:xfrm>
            <a:off x="5358094" y="2643189"/>
            <a:ext cx="1571625" cy="1500187"/>
            <a:chOff x="5072066" y="2700334"/>
            <a:chExt cx="1902389" cy="1800236"/>
          </a:xfrm>
        </p:grpSpPr>
        <p:pic>
          <p:nvPicPr>
            <p:cNvPr id="6162" name="Picture 6" descr="ful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72066" y="3000372"/>
              <a:ext cx="1902389" cy="1500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3" name="Rectangle 28"/>
            <p:cNvSpPr>
              <a:spLocks noChangeArrowheads="1"/>
            </p:cNvSpPr>
            <p:nvPr/>
          </p:nvSpPr>
          <p:spPr bwMode="auto">
            <a:xfrm>
              <a:off x="5245010" y="2700334"/>
              <a:ext cx="1512238"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Aft>
                  <a:spcPts val="200"/>
                </a:spcAft>
              </a:pPr>
              <a:r>
                <a:rPr lang="en-US" sz="1200">
                  <a:latin typeface="Calibri" pitchFamily="34" charset="0"/>
                </a:rPr>
                <a:t>Semantic-Graphs</a:t>
              </a:r>
            </a:p>
          </p:txBody>
        </p:sp>
      </p:grpSp>
      <p:grpSp>
        <p:nvGrpSpPr>
          <p:cNvPr id="6154" name="Group 32"/>
          <p:cNvGrpSpPr>
            <a:grpSpLocks noChangeAspect="1"/>
          </p:cNvGrpSpPr>
          <p:nvPr/>
        </p:nvGrpSpPr>
        <p:grpSpPr bwMode="auto">
          <a:xfrm>
            <a:off x="8644218" y="2643188"/>
            <a:ext cx="1443038" cy="1498600"/>
            <a:chOff x="6143636" y="1136271"/>
            <a:chExt cx="1800225" cy="1638665"/>
          </a:xfrm>
        </p:grpSpPr>
        <p:pic>
          <p:nvPicPr>
            <p:cNvPr id="616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3636" y="1428736"/>
              <a:ext cx="18002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Text Box 10"/>
            <p:cNvSpPr txBox="1">
              <a:spLocks noChangeArrowheads="1"/>
            </p:cNvSpPr>
            <p:nvPr/>
          </p:nvSpPr>
          <p:spPr bwMode="auto">
            <a:xfrm>
              <a:off x="6321968" y="1136271"/>
              <a:ext cx="1486362" cy="3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200"/>
                </a:spcAft>
              </a:pPr>
              <a:r>
                <a:rPr lang="en-US" sz="1200" dirty="0">
                  <a:latin typeface="Calibri" pitchFamily="34" charset="0"/>
                </a:rPr>
                <a:t>Document-Atlas</a:t>
              </a:r>
            </a:p>
          </p:txBody>
        </p:sp>
      </p:grpSp>
      <p:grpSp>
        <p:nvGrpSpPr>
          <p:cNvPr id="6155" name="Group 16"/>
          <p:cNvGrpSpPr>
            <a:grpSpLocks/>
          </p:cNvGrpSpPr>
          <p:nvPr/>
        </p:nvGrpSpPr>
        <p:grpSpPr bwMode="auto">
          <a:xfrm>
            <a:off x="7072593" y="2643189"/>
            <a:ext cx="1443038" cy="1500187"/>
            <a:chOff x="5857884" y="2857496"/>
            <a:chExt cx="1442803" cy="1500198"/>
          </a:xfrm>
        </p:grpSpPr>
        <p:pic>
          <p:nvPicPr>
            <p:cNvPr id="6158"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57884" y="3143248"/>
              <a:ext cx="1442803" cy="121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9" name="Text Box 10"/>
            <p:cNvSpPr txBox="1">
              <a:spLocks noChangeArrowheads="1"/>
            </p:cNvSpPr>
            <p:nvPr/>
          </p:nvSpPr>
          <p:spPr bwMode="auto">
            <a:xfrm>
              <a:off x="5929322" y="2857496"/>
              <a:ext cx="13608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200"/>
                </a:spcAft>
              </a:pPr>
              <a:r>
                <a:rPr lang="en-US" sz="1200">
                  <a:latin typeface="Calibri" pitchFamily="34" charset="0"/>
                </a:rPr>
                <a:t>VideoLectures.NET</a:t>
              </a:r>
            </a:p>
          </p:txBody>
        </p:sp>
      </p:grpSp>
      <p:sp>
        <p:nvSpPr>
          <p:cNvPr id="6156" name="Rectangle 24"/>
          <p:cNvSpPr>
            <a:spLocks noChangeArrowheads="1"/>
          </p:cNvSpPr>
          <p:nvPr/>
        </p:nvSpPr>
        <p:spPr bwMode="auto">
          <a:xfrm>
            <a:off x="1519518" y="2133601"/>
            <a:ext cx="8610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Calibri" pitchFamily="34" charset="0"/>
              </a:rPr>
              <a:t>Business Clients</a:t>
            </a:r>
            <a:r>
              <a:rPr lang="en-US" sz="1400" b="1" dirty="0">
                <a:solidFill>
                  <a:srgbClr val="0070C0"/>
                </a:solidFill>
                <a:latin typeface="Calibri" pitchFamily="34" charset="0"/>
              </a:rPr>
              <a:t>: </a:t>
            </a:r>
            <a:r>
              <a:rPr lang="en-US" sz="1200" dirty="0">
                <a:latin typeface="Calibri" pitchFamily="34" charset="0"/>
              </a:rPr>
              <a:t>Accenture Labs, Bloomberg, British Telecom, Google Labs, Microsoft Research, New York Times, Siemens, Wikipedia</a:t>
            </a:r>
          </a:p>
        </p:txBody>
      </p:sp>
      <p:sp>
        <p:nvSpPr>
          <p:cNvPr id="6157" name="Rectangle 24"/>
          <p:cNvSpPr>
            <a:spLocks noChangeArrowheads="1"/>
          </p:cNvSpPr>
          <p:nvPr/>
        </p:nvSpPr>
        <p:spPr bwMode="auto">
          <a:xfrm>
            <a:off x="1519519" y="1905001"/>
            <a:ext cx="6215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b="1" dirty="0">
                <a:latin typeface="Calibri" pitchFamily="34" charset="0"/>
              </a:rPr>
              <a:t>Academic Partners</a:t>
            </a:r>
            <a:r>
              <a:rPr lang="en-US" sz="1400" b="1" dirty="0">
                <a:solidFill>
                  <a:srgbClr val="0070C0"/>
                </a:solidFill>
                <a:latin typeface="Calibri" pitchFamily="34" charset="0"/>
              </a:rPr>
              <a:t>: </a:t>
            </a:r>
            <a:r>
              <a:rPr lang="en-US" sz="1200" dirty="0">
                <a:latin typeface="Calibri" pitchFamily="34" charset="0"/>
              </a:rPr>
              <a:t>Carnegie Mellon, Cornel, Stanford, MIT, Uni. Maryland, KIT, UCL</a:t>
            </a:r>
            <a:r>
              <a:rPr lang="sl-SI" sz="1200" dirty="0">
                <a:latin typeface="Calibri" pitchFamily="34" charset="0"/>
              </a:rPr>
              <a:t>, W3C</a:t>
            </a:r>
            <a:endParaRPr lang="en-US" sz="1200" dirty="0">
              <a:latin typeface="Calibri" pitchFamily="34" charset="0"/>
            </a:endParaRPr>
          </a:p>
        </p:txBody>
      </p:sp>
      <p:pic>
        <p:nvPicPr>
          <p:cNvPr id="7" name="Picture 6"/>
          <p:cNvPicPr>
            <a:picLocks noChangeAspect="1"/>
          </p:cNvPicPr>
          <p:nvPr/>
        </p:nvPicPr>
        <p:blipFill>
          <a:blip r:embed="rId17"/>
          <a:stretch>
            <a:fillRect/>
          </a:stretch>
        </p:blipFill>
        <p:spPr>
          <a:xfrm>
            <a:off x="10200537" y="2893219"/>
            <a:ext cx="1833275" cy="1030714"/>
          </a:xfrm>
          <a:prstGeom prst="rect">
            <a:avLst/>
          </a:prstGeom>
        </p:spPr>
      </p:pic>
      <p:sp>
        <p:nvSpPr>
          <p:cNvPr id="25" name="Text Box 10"/>
          <p:cNvSpPr txBox="1">
            <a:spLocks noChangeArrowheads="1"/>
          </p:cNvSpPr>
          <p:nvPr/>
        </p:nvSpPr>
        <p:spPr bwMode="auto">
          <a:xfrm>
            <a:off x="10211215" y="2633527"/>
            <a:ext cx="999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200"/>
              </a:spcAft>
            </a:pPr>
            <a:r>
              <a:rPr lang="en-US" sz="1200" dirty="0" err="1" smtClean="0">
                <a:latin typeface="Calibri" pitchFamily="34" charset="0"/>
              </a:rPr>
              <a:t>Eventregistry</a:t>
            </a:r>
            <a:endParaRPr lang="en-US" sz="1200" dirty="0">
              <a:latin typeface="Calibri" pitchFamily="34" charset="0"/>
            </a:endParaRPr>
          </a:p>
        </p:txBody>
      </p:sp>
    </p:spTree>
    <p:extLst>
      <p:ext uri="{BB962C8B-B14F-4D97-AF65-F5344CB8AC3E}">
        <p14:creationId xmlns:p14="http://schemas.microsoft.com/office/powerpoint/2010/main" val="42514393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algn="l"/>
            <a:r>
              <a:rPr lang="en-US" dirty="0" smtClean="0"/>
              <a:t>Core Technologies</a:t>
            </a:r>
          </a:p>
        </p:txBody>
      </p:sp>
      <p:sp>
        <p:nvSpPr>
          <p:cNvPr id="7" name="Rectangle 6"/>
          <p:cNvSpPr>
            <a:spLocks noChangeArrowheads="1"/>
          </p:cNvSpPr>
          <p:nvPr/>
        </p:nvSpPr>
        <p:spPr bwMode="auto">
          <a:xfrm>
            <a:off x="2819400" y="4419601"/>
            <a:ext cx="426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Graph/Social Network Analysis </a:t>
            </a:r>
          </a:p>
          <a:p>
            <a:r>
              <a:rPr lang="en-US">
                <a:cs typeface="Arial" charset="0"/>
              </a:rPr>
              <a:t>(GraphGarden/SNAP, IST-World, FPIntelligence)</a:t>
            </a:r>
          </a:p>
        </p:txBody>
      </p:sp>
      <p:sp>
        <p:nvSpPr>
          <p:cNvPr id="8" name="Rectangle 7"/>
          <p:cNvSpPr>
            <a:spLocks noChangeArrowheads="1"/>
          </p:cNvSpPr>
          <p:nvPr/>
        </p:nvSpPr>
        <p:spPr bwMode="auto">
          <a:xfrm>
            <a:off x="3657600" y="3733801"/>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Complex Data Visualization </a:t>
            </a:r>
          </a:p>
          <a:p>
            <a:r>
              <a:rPr lang="en-US">
                <a:cs typeface="Arial" charset="0"/>
              </a:rPr>
              <a:t>(DocAtlas, NewsExplorer, SearchPoint)</a:t>
            </a:r>
          </a:p>
        </p:txBody>
      </p:sp>
      <p:sp>
        <p:nvSpPr>
          <p:cNvPr id="9" name="Rectangle 8"/>
          <p:cNvSpPr>
            <a:spLocks noChangeArrowheads="1"/>
          </p:cNvSpPr>
          <p:nvPr/>
        </p:nvSpPr>
        <p:spPr bwMode="auto">
          <a:xfrm>
            <a:off x="4267200" y="3048001"/>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Computational Linguistics </a:t>
            </a:r>
          </a:p>
          <a:p>
            <a:r>
              <a:rPr lang="en-US">
                <a:cs typeface="Arial" charset="0"/>
              </a:rPr>
              <a:t>(Enrycher, AnswerArt)</a:t>
            </a:r>
          </a:p>
        </p:txBody>
      </p:sp>
      <p:sp>
        <p:nvSpPr>
          <p:cNvPr id="10" name="Rectangle 9"/>
          <p:cNvSpPr>
            <a:spLocks noChangeArrowheads="1"/>
          </p:cNvSpPr>
          <p:nvPr/>
        </p:nvSpPr>
        <p:spPr bwMode="auto">
          <a:xfrm>
            <a:off x="5029201" y="2590800"/>
            <a:ext cx="3915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cs typeface="Arial" charset="0"/>
              </a:rPr>
              <a:t>Social Computing/Web2.0 </a:t>
            </a:r>
            <a:r>
              <a:rPr lang="en-US">
                <a:cs typeface="Arial" charset="0"/>
              </a:rPr>
              <a:t>(LiveNetLife)</a:t>
            </a:r>
          </a:p>
        </p:txBody>
      </p:sp>
      <p:sp>
        <p:nvSpPr>
          <p:cNvPr id="11" name="Rectangle 10"/>
          <p:cNvSpPr>
            <a:spLocks noChangeArrowheads="1"/>
          </p:cNvSpPr>
          <p:nvPr/>
        </p:nvSpPr>
        <p:spPr bwMode="auto">
          <a:xfrm>
            <a:off x="5486401" y="2209800"/>
            <a:ext cx="23791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cs typeface="Arial" charset="0"/>
              </a:rPr>
              <a:t>Decision Support </a:t>
            </a:r>
            <a:r>
              <a:rPr lang="en-US">
                <a:cs typeface="Arial" charset="0"/>
              </a:rPr>
              <a:t>(DEX)</a:t>
            </a:r>
          </a:p>
        </p:txBody>
      </p:sp>
      <p:sp>
        <p:nvSpPr>
          <p:cNvPr id="12" name="Rectangle 11"/>
          <p:cNvSpPr>
            <a:spLocks noChangeArrowheads="1"/>
          </p:cNvSpPr>
          <p:nvPr/>
        </p:nvSpPr>
        <p:spPr bwMode="auto">
          <a:xfrm>
            <a:off x="6096000" y="1447801"/>
            <a:ext cx="419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Light-Weight Semantic Technologies</a:t>
            </a:r>
          </a:p>
          <a:p>
            <a:r>
              <a:rPr lang="en-US">
                <a:cs typeface="Arial" charset="0"/>
              </a:rPr>
              <a:t>(OntoGen, OntoBridge)</a:t>
            </a: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200400"/>
            <a:ext cx="144303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1" y="5562601"/>
            <a:ext cx="1878013"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343401"/>
            <a:ext cx="13716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1" y="5905500"/>
            <a:ext cx="12747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fu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67601" y="2971801"/>
            <a:ext cx="1419225"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133601"/>
            <a:ext cx="136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9906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6201" y="228600"/>
            <a:ext cx="13763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553200" y="10668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Deep Semantics &amp; Reasoning </a:t>
            </a:r>
            <a:r>
              <a:rPr lang="en-US">
                <a:cs typeface="Arial" charset="0"/>
              </a:rPr>
              <a:t>(Cyc)</a:t>
            </a:r>
          </a:p>
        </p:txBody>
      </p:sp>
      <p:pic>
        <p:nvPicPr>
          <p:cNvPr id="14343"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2600" y="1752600"/>
            <a:ext cx="1295400"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0" y="5029200"/>
            <a:ext cx="1676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1600200" y="6172200"/>
            <a:ext cx="2866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cs typeface="Arial" charset="0"/>
              </a:rPr>
              <a:t>Statistical Machine Learning</a:t>
            </a:r>
          </a:p>
        </p:txBody>
      </p:sp>
      <p:sp>
        <p:nvSpPr>
          <p:cNvPr id="6" name="Rectangle 5"/>
          <p:cNvSpPr>
            <a:spLocks noChangeArrowheads="1"/>
          </p:cNvSpPr>
          <p:nvPr/>
        </p:nvSpPr>
        <p:spPr bwMode="auto">
          <a:xfrm>
            <a:off x="2057400" y="5334001"/>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a:cs typeface="Arial" charset="0"/>
              </a:rPr>
              <a:t>Data/Web/Text/Stream-Mining</a:t>
            </a:r>
            <a:r>
              <a:rPr lang="en-US">
                <a:cs typeface="Arial" charset="0"/>
              </a:rPr>
              <a:t> </a:t>
            </a:r>
          </a:p>
          <a:p>
            <a:r>
              <a:rPr lang="en-US">
                <a:cs typeface="Arial" charset="0"/>
              </a:rPr>
              <a:t>(TextGarden Suite of tools)</a:t>
            </a:r>
          </a:p>
        </p:txBody>
      </p:sp>
      <p:pic>
        <p:nvPicPr>
          <p:cNvPr id="1434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72600" y="3048001"/>
            <a:ext cx="9525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272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dirty="0" smtClean="0"/>
              <a:t>7OP (</a:t>
            </a:r>
            <a:r>
              <a:rPr lang="en-US" dirty="0" smtClean="0"/>
              <a:t>25</a:t>
            </a:r>
            <a:r>
              <a:rPr lang="sl-SI" dirty="0" smtClean="0"/>
              <a:t>)</a:t>
            </a:r>
            <a:endParaRPr lang="en-US" dirty="0"/>
          </a:p>
        </p:txBody>
      </p:sp>
      <p:sp>
        <p:nvSpPr>
          <p:cNvPr id="3" name="Content Placeholder 2"/>
          <p:cNvSpPr>
            <a:spLocks noGrp="1"/>
          </p:cNvSpPr>
          <p:nvPr>
            <p:ph idx="1"/>
          </p:nvPr>
        </p:nvSpPr>
        <p:spPr>
          <a:xfrm>
            <a:off x="609600" y="1371599"/>
            <a:ext cx="11074400" cy="5351929"/>
          </a:xfrm>
        </p:spPr>
        <p:txBody>
          <a:bodyPr>
            <a:normAutofit fontScale="77500" lnSpcReduction="20000"/>
          </a:bodyPr>
          <a:lstStyle/>
          <a:p>
            <a:r>
              <a:rPr lang="en-US" sz="1000" dirty="0"/>
              <a:t>FP7 STREP </a:t>
            </a:r>
            <a:r>
              <a:rPr lang="en-US" sz="1000" b="1" dirty="0" err="1"/>
              <a:t>XLime</a:t>
            </a:r>
            <a:r>
              <a:rPr lang="en-US" sz="1000" dirty="0"/>
              <a:t>: </a:t>
            </a:r>
            <a:r>
              <a:rPr lang="en-US" sz="1000" dirty="0" err="1"/>
              <a:t>crossLingual</a:t>
            </a:r>
            <a:r>
              <a:rPr lang="en-US" sz="1000" dirty="0"/>
              <a:t> </a:t>
            </a:r>
            <a:r>
              <a:rPr lang="en-US" sz="1000" dirty="0" err="1"/>
              <a:t>crossMedia</a:t>
            </a:r>
            <a:r>
              <a:rPr lang="en-US" sz="1000" dirty="0"/>
              <a:t> knowledge extraction (FP7-ICT-611346) (2013-2016)</a:t>
            </a:r>
          </a:p>
          <a:p>
            <a:r>
              <a:rPr lang="en-US" sz="1000" dirty="0"/>
              <a:t>FP7 STREP </a:t>
            </a:r>
            <a:r>
              <a:rPr lang="en-US" sz="1000" b="1" dirty="0"/>
              <a:t>COMET</a:t>
            </a:r>
            <a:r>
              <a:rPr lang="en-US" sz="1000" dirty="0"/>
              <a:t>: Complex Contextualization of Mobile Apps with Open Governmental Data (FP7-ICT-611655) (2013-2015)</a:t>
            </a:r>
          </a:p>
          <a:p>
            <a:r>
              <a:rPr lang="en-US" sz="1000" dirty="0"/>
              <a:t>FP7 STREP </a:t>
            </a:r>
            <a:r>
              <a:rPr lang="en-US" sz="1000" b="1" dirty="0" err="1"/>
              <a:t>ProaSense</a:t>
            </a:r>
            <a:r>
              <a:rPr lang="en-US" sz="1000" dirty="0"/>
              <a:t>: The Proactive Sensing Enterprise (FP7-ICT-612329) (2013-2016)</a:t>
            </a:r>
          </a:p>
          <a:p>
            <a:r>
              <a:rPr lang="en-US" sz="1000" dirty="0"/>
              <a:t>FP7 STREP </a:t>
            </a:r>
            <a:r>
              <a:rPr lang="en-US" sz="1000" b="1" dirty="0"/>
              <a:t>SYMPHONY</a:t>
            </a:r>
            <a:r>
              <a:rPr lang="en-US" sz="1000" dirty="0"/>
              <a:t>: Orchestrating Information Technologies and Global Systems Science for Policy Design and Regulation of a Resilient and Sustainable Global Economy (FP7-ICT-611875) (2013-2016)</a:t>
            </a:r>
          </a:p>
          <a:p>
            <a:r>
              <a:rPr lang="en-US" sz="1000" dirty="0"/>
              <a:t>FP7 SSA </a:t>
            </a:r>
            <a:r>
              <a:rPr lang="en-US" sz="1000" b="1" dirty="0"/>
              <a:t>MEDIAMIXER</a:t>
            </a:r>
            <a:r>
              <a:rPr lang="en-US" sz="1000" dirty="0"/>
              <a:t>: Community set-up and networking for the </a:t>
            </a:r>
            <a:r>
              <a:rPr lang="en-US" sz="1000" dirty="0" err="1"/>
              <a:t>reMIXing</a:t>
            </a:r>
            <a:r>
              <a:rPr lang="en-US" sz="1000" dirty="0"/>
              <a:t> of online MEDIA fragments (FP7-ICT-318101-CSA) (2012-2014)</a:t>
            </a:r>
          </a:p>
          <a:p>
            <a:r>
              <a:rPr lang="en-US" sz="1000" dirty="0"/>
              <a:t>FP7 STREP </a:t>
            </a:r>
            <a:r>
              <a:rPr lang="en-US" sz="1000" b="1" dirty="0"/>
              <a:t>MOBIS</a:t>
            </a:r>
            <a:r>
              <a:rPr lang="en-US" sz="1000" dirty="0"/>
              <a:t>: Personalized Mobility Services for energy efficiency and security through advanced Artificial Intelligence techniques (FP7-ICT-318452) (2012-2015)</a:t>
            </a:r>
          </a:p>
          <a:p>
            <a:r>
              <a:rPr lang="en-US" sz="1000" dirty="0">
                <a:solidFill>
                  <a:srgbClr val="FF0000"/>
                </a:solidFill>
              </a:rPr>
              <a:t>FP7 STREP </a:t>
            </a:r>
            <a:r>
              <a:rPr lang="en-US" sz="1000" b="1" dirty="0">
                <a:solidFill>
                  <a:srgbClr val="FF0000"/>
                </a:solidFill>
              </a:rPr>
              <a:t>NRG4Cast</a:t>
            </a:r>
            <a:r>
              <a:rPr lang="en-US" sz="1000" dirty="0">
                <a:solidFill>
                  <a:srgbClr val="FF0000"/>
                </a:solidFill>
              </a:rPr>
              <a:t>: Energy Forecasting (FP7-ICT-600074) (2012-2015), FP7-STREP </a:t>
            </a:r>
            <a:r>
              <a:rPr lang="en-US" sz="1000" b="1" dirty="0"/>
              <a:t>SOPHOCLES</a:t>
            </a:r>
            <a:r>
              <a:rPr lang="en-US" sz="1000" dirty="0"/>
              <a:t>: Self-</a:t>
            </a:r>
            <a:r>
              <a:rPr lang="en-US" sz="1000" dirty="0" err="1"/>
              <a:t>Organised</a:t>
            </a:r>
            <a:r>
              <a:rPr lang="en-US" sz="1000" dirty="0"/>
              <a:t> information </a:t>
            </a:r>
            <a:r>
              <a:rPr lang="en-US" sz="1000" dirty="0" err="1"/>
              <a:t>PrOcessing</a:t>
            </a:r>
            <a:r>
              <a:rPr lang="en-US" sz="1000" dirty="0"/>
              <a:t>, </a:t>
            </a:r>
            <a:r>
              <a:rPr lang="en-US" sz="1000" dirty="0" err="1"/>
              <a:t>CriticaLity</a:t>
            </a:r>
            <a:r>
              <a:rPr lang="en-US" sz="1000" dirty="0"/>
              <a:t> and Emergence in multilevel Systems (FP7-317534-STREP) (2012-2015)</a:t>
            </a:r>
          </a:p>
          <a:p>
            <a:r>
              <a:rPr lang="en-US" sz="1000" dirty="0">
                <a:solidFill>
                  <a:srgbClr val="FF0000"/>
                </a:solidFill>
              </a:rPr>
              <a:t>FP7 STREP </a:t>
            </a:r>
            <a:r>
              <a:rPr lang="en-US" sz="1000" b="1" dirty="0">
                <a:solidFill>
                  <a:srgbClr val="FF0000"/>
                </a:solidFill>
              </a:rPr>
              <a:t>TOPOSYS</a:t>
            </a:r>
            <a:r>
              <a:rPr lang="en-US" sz="1000" dirty="0">
                <a:solidFill>
                  <a:srgbClr val="FF0000"/>
                </a:solidFill>
              </a:rPr>
              <a:t>: Topological Complex Systems (FP7-ICT-318493-STREP) (2012-2015)</a:t>
            </a:r>
          </a:p>
          <a:p>
            <a:r>
              <a:rPr lang="en-US" sz="1000" dirty="0"/>
              <a:t>FP7 SSA </a:t>
            </a:r>
            <a:r>
              <a:rPr lang="en-US" sz="1000" b="1" dirty="0"/>
              <a:t>LT-Web</a:t>
            </a:r>
            <a:r>
              <a:rPr lang="en-US" sz="1000" dirty="0"/>
              <a:t>: Language Technologies in the Web (FP7-ICT-287815 -CSA) (2012-2014)</a:t>
            </a:r>
          </a:p>
          <a:p>
            <a:r>
              <a:rPr lang="en-US" sz="1000" dirty="0"/>
              <a:t>FP7 STREP </a:t>
            </a:r>
            <a:r>
              <a:rPr lang="en-US" sz="1000" b="1" dirty="0" err="1"/>
              <a:t>Translectures</a:t>
            </a:r>
            <a:r>
              <a:rPr lang="en-US" sz="1000" dirty="0"/>
              <a:t>: Transcription and Translation of Video Lectures (FP7-ICT-287755-STREP) (2011-2014)</a:t>
            </a:r>
          </a:p>
          <a:p>
            <a:r>
              <a:rPr lang="en-US" sz="1000" dirty="0">
                <a:solidFill>
                  <a:srgbClr val="FF0000"/>
                </a:solidFill>
              </a:rPr>
              <a:t>FP7 STREP </a:t>
            </a:r>
            <a:r>
              <a:rPr lang="en-US" sz="1000" b="1" dirty="0" err="1">
                <a:solidFill>
                  <a:srgbClr val="FF0000"/>
                </a:solidFill>
              </a:rPr>
              <a:t>XLike</a:t>
            </a:r>
            <a:r>
              <a:rPr lang="en-US" sz="1000" dirty="0">
                <a:solidFill>
                  <a:srgbClr val="FF0000"/>
                </a:solidFill>
              </a:rPr>
              <a:t>: Cross Lingual Knowledge Extraction (FP7 -ICT-288342- STREP) (2012-2014) </a:t>
            </a:r>
          </a:p>
          <a:p>
            <a:r>
              <a:rPr lang="en-US" sz="1000" dirty="0"/>
              <a:t>FP7 SSA </a:t>
            </a:r>
            <a:r>
              <a:rPr lang="en-US" sz="1000" b="1" dirty="0"/>
              <a:t>ESC</a:t>
            </a:r>
            <a:r>
              <a:rPr lang="en-US" sz="1000" dirty="0"/>
              <a:t> FP7: European Security Challenge (2011-2012)</a:t>
            </a:r>
          </a:p>
          <a:p>
            <a:r>
              <a:rPr lang="en-US" sz="1000" dirty="0"/>
              <a:t>FP7 </a:t>
            </a:r>
            <a:r>
              <a:rPr lang="sl-SI" sz="1000" dirty="0"/>
              <a:t>SA </a:t>
            </a:r>
            <a:r>
              <a:rPr lang="en-US" sz="1000" b="1" dirty="0" err="1"/>
              <a:t>SiS</a:t>
            </a:r>
            <a:r>
              <a:rPr lang="en-US" sz="1000" b="1" dirty="0"/>
              <a:t> CATALYST</a:t>
            </a:r>
            <a:r>
              <a:rPr lang="en-US" sz="1000" dirty="0"/>
              <a:t>: Children as Change Agents for Science in Society (2011-2014)</a:t>
            </a:r>
          </a:p>
          <a:p>
            <a:r>
              <a:rPr lang="en-US" sz="1000" dirty="0"/>
              <a:t>FP7 </a:t>
            </a:r>
            <a:r>
              <a:rPr lang="sl-SI" sz="1000" dirty="0"/>
              <a:t>STREP </a:t>
            </a:r>
            <a:r>
              <a:rPr lang="en-US" sz="1000" b="1" dirty="0"/>
              <a:t>RENDER</a:t>
            </a:r>
            <a:r>
              <a:rPr lang="en-US" sz="1000" dirty="0"/>
              <a:t>: Reflecting Knowledge Diversity (2010-2013) (ICT-257790-STREP)</a:t>
            </a:r>
          </a:p>
          <a:p>
            <a:r>
              <a:rPr lang="en-US" sz="1000" dirty="0"/>
              <a:t>FP7 </a:t>
            </a:r>
            <a:r>
              <a:rPr lang="sl-SI" sz="1000" dirty="0"/>
              <a:t>STREP </a:t>
            </a:r>
            <a:r>
              <a:rPr lang="en-US" sz="1000" b="1" dirty="0"/>
              <a:t>ALERT</a:t>
            </a:r>
            <a:r>
              <a:rPr lang="en-US" sz="1000" dirty="0"/>
              <a:t>: Active Support and Real-time Coordination based on Event processing in FLOSS development (2010-2013) (ICT-249119-STREP)</a:t>
            </a:r>
          </a:p>
          <a:p>
            <a:r>
              <a:rPr lang="en-US" sz="1000" dirty="0">
                <a:solidFill>
                  <a:srgbClr val="FF0000"/>
                </a:solidFill>
              </a:rPr>
              <a:t>FP7 </a:t>
            </a:r>
            <a:r>
              <a:rPr lang="sl-SI" sz="1000" dirty="0">
                <a:solidFill>
                  <a:srgbClr val="FF0000"/>
                </a:solidFill>
              </a:rPr>
              <a:t>NoE </a:t>
            </a:r>
            <a:r>
              <a:rPr lang="en-US" sz="1000" b="1" dirty="0" err="1">
                <a:solidFill>
                  <a:srgbClr val="FF0000"/>
                </a:solidFill>
              </a:rPr>
              <a:t>Planetdata</a:t>
            </a:r>
            <a:r>
              <a:rPr lang="en-US" sz="1000" dirty="0">
                <a:solidFill>
                  <a:srgbClr val="FF0000"/>
                </a:solidFill>
              </a:rPr>
              <a:t>: Intelligent Information Management (2010-2014) (ICT-257641-NoE)</a:t>
            </a:r>
          </a:p>
          <a:p>
            <a:r>
              <a:rPr lang="en-US" sz="1000" dirty="0">
                <a:solidFill>
                  <a:srgbClr val="FF0000"/>
                </a:solidFill>
              </a:rPr>
              <a:t>FP7</a:t>
            </a:r>
            <a:r>
              <a:rPr lang="sl-SI" sz="1000" dirty="0">
                <a:solidFill>
                  <a:srgbClr val="FF0000"/>
                </a:solidFill>
              </a:rPr>
              <a:t> NoE </a:t>
            </a:r>
            <a:r>
              <a:rPr lang="en-US" sz="1000" b="1" dirty="0" err="1">
                <a:solidFill>
                  <a:srgbClr val="FF0000"/>
                </a:solidFill>
              </a:rPr>
              <a:t>MultilingualWeb</a:t>
            </a:r>
            <a:r>
              <a:rPr lang="en-US" sz="1000" dirty="0">
                <a:solidFill>
                  <a:srgbClr val="FF0000"/>
                </a:solidFill>
              </a:rPr>
              <a:t>: Advancing the Multilingual Web (2010-2012)</a:t>
            </a:r>
          </a:p>
          <a:p>
            <a:r>
              <a:rPr lang="sl-SI" sz="1000" dirty="0">
                <a:solidFill>
                  <a:srgbClr val="FF0000"/>
                </a:solidFill>
              </a:rPr>
              <a:t>F</a:t>
            </a:r>
            <a:r>
              <a:rPr lang="en-US" sz="1000" dirty="0">
                <a:solidFill>
                  <a:srgbClr val="FF0000"/>
                </a:solidFill>
              </a:rPr>
              <a:t>P7 </a:t>
            </a:r>
            <a:r>
              <a:rPr lang="sl-SI" sz="1000" dirty="0">
                <a:solidFill>
                  <a:srgbClr val="FF0000"/>
                </a:solidFill>
              </a:rPr>
              <a:t>NoE </a:t>
            </a:r>
            <a:r>
              <a:rPr lang="en-US" sz="1000" b="1" dirty="0">
                <a:solidFill>
                  <a:srgbClr val="FF0000"/>
                </a:solidFill>
              </a:rPr>
              <a:t>METANET</a:t>
            </a:r>
            <a:r>
              <a:rPr lang="en-US" sz="1000" dirty="0">
                <a:solidFill>
                  <a:srgbClr val="FF0000"/>
                </a:solidFill>
              </a:rPr>
              <a:t>: Technologies for the Multilingual European Information Society (2010-2013) ( ICT- 249119 – </a:t>
            </a:r>
            <a:r>
              <a:rPr lang="en-US" sz="1000" dirty="0" err="1">
                <a:solidFill>
                  <a:srgbClr val="FF0000"/>
                </a:solidFill>
              </a:rPr>
              <a:t>NoE</a:t>
            </a:r>
            <a:r>
              <a:rPr lang="en-US" sz="1000" dirty="0">
                <a:solidFill>
                  <a:srgbClr val="FF0000"/>
                </a:solidFill>
              </a:rPr>
              <a:t>)</a:t>
            </a:r>
          </a:p>
          <a:p>
            <a:r>
              <a:rPr lang="en-US" sz="1000" dirty="0"/>
              <a:t>FP7 Collaborative</a:t>
            </a:r>
            <a:r>
              <a:rPr lang="sl-SI" sz="1000" dirty="0"/>
              <a:t> </a:t>
            </a:r>
            <a:r>
              <a:rPr lang="en-US" sz="1000" dirty="0"/>
              <a:t>Project </a:t>
            </a:r>
            <a:r>
              <a:rPr lang="en-US" sz="1000" b="1" dirty="0"/>
              <a:t>ENVISION</a:t>
            </a:r>
            <a:r>
              <a:rPr lang="en-US" sz="1000" dirty="0"/>
              <a:t>: Environmental Services Infrastructures with ontologies (2010-2012) (ICT-249120–CP)</a:t>
            </a:r>
          </a:p>
          <a:p>
            <a:r>
              <a:rPr lang="en-US" sz="1000" dirty="0"/>
              <a:t>FP7 </a:t>
            </a:r>
            <a:r>
              <a:rPr lang="sl-SI" sz="1000" dirty="0"/>
              <a:t>SA </a:t>
            </a:r>
            <a:r>
              <a:rPr lang="en-US" sz="1000" b="1" dirty="0"/>
              <a:t>GENDERA</a:t>
            </a:r>
            <a:r>
              <a:rPr lang="en-US" sz="1000" dirty="0"/>
              <a:t>: Gender debate in the European Research Area (2009-2012) (ICT-244499)</a:t>
            </a:r>
          </a:p>
          <a:p>
            <a:r>
              <a:rPr lang="en-US" sz="1000" dirty="0"/>
              <a:t>FP7 </a:t>
            </a:r>
            <a:r>
              <a:rPr lang="en-US" sz="1000" dirty="0" err="1"/>
              <a:t>eParticipation</a:t>
            </a:r>
            <a:r>
              <a:rPr lang="en-US" sz="1000" dirty="0"/>
              <a:t> </a:t>
            </a:r>
            <a:r>
              <a:rPr lang="en-US" sz="1000" b="1" dirty="0"/>
              <a:t>VIDI</a:t>
            </a:r>
            <a:r>
              <a:rPr lang="en-US" sz="1000" dirty="0"/>
              <a:t>: </a:t>
            </a:r>
            <a:r>
              <a:rPr lang="en-US" sz="1000" dirty="0" err="1"/>
              <a:t>Visualising</a:t>
            </a:r>
            <a:r>
              <a:rPr lang="en-US" sz="1000" dirty="0"/>
              <a:t> the Impact of the Legislation (2009-2010)</a:t>
            </a:r>
          </a:p>
          <a:p>
            <a:r>
              <a:rPr lang="en-US" sz="1000" dirty="0">
                <a:solidFill>
                  <a:srgbClr val="FF0000"/>
                </a:solidFill>
              </a:rPr>
              <a:t>FP7 </a:t>
            </a:r>
            <a:r>
              <a:rPr lang="sl-SI" sz="1000" dirty="0">
                <a:solidFill>
                  <a:srgbClr val="FF0000"/>
                </a:solidFill>
              </a:rPr>
              <a:t>NoE </a:t>
            </a:r>
            <a:r>
              <a:rPr lang="en-US" sz="1000" b="1" dirty="0">
                <a:solidFill>
                  <a:srgbClr val="FF0000"/>
                </a:solidFill>
              </a:rPr>
              <a:t>PASCAL2</a:t>
            </a:r>
            <a:r>
              <a:rPr lang="en-US" sz="1000" dirty="0">
                <a:solidFill>
                  <a:srgbClr val="FF0000"/>
                </a:solidFill>
              </a:rPr>
              <a:t>: Pattern Analysis, Statistical Modeling and Computational Learning 2 (2008-2013) (ICT-216886-NOE)</a:t>
            </a:r>
          </a:p>
          <a:p>
            <a:r>
              <a:rPr lang="en-US" sz="1000" dirty="0">
                <a:solidFill>
                  <a:srgbClr val="FF0000"/>
                </a:solidFill>
              </a:rPr>
              <a:t>FP7 </a:t>
            </a:r>
            <a:r>
              <a:rPr lang="sl-SI" sz="1000" dirty="0">
                <a:solidFill>
                  <a:srgbClr val="FF0000"/>
                </a:solidFill>
              </a:rPr>
              <a:t>IP </a:t>
            </a:r>
            <a:r>
              <a:rPr lang="en-US" sz="1000" b="1" dirty="0">
                <a:solidFill>
                  <a:srgbClr val="FF0000"/>
                </a:solidFill>
              </a:rPr>
              <a:t>ACTIVE</a:t>
            </a:r>
            <a:r>
              <a:rPr lang="en-US" sz="1000" dirty="0">
                <a:solidFill>
                  <a:srgbClr val="FF0000"/>
                </a:solidFill>
              </a:rPr>
              <a:t>: Enabling the Knowledge Powered Enterprise(2008-2011) (ICT-215040-IP)</a:t>
            </a:r>
          </a:p>
          <a:p>
            <a:r>
              <a:rPr lang="en-US" sz="1000" dirty="0">
                <a:solidFill>
                  <a:srgbClr val="FF0000"/>
                </a:solidFill>
              </a:rPr>
              <a:t>FP7 </a:t>
            </a:r>
            <a:r>
              <a:rPr lang="sl-SI" sz="1000" dirty="0">
                <a:solidFill>
                  <a:srgbClr val="FF0000"/>
                </a:solidFill>
              </a:rPr>
              <a:t>IP </a:t>
            </a:r>
            <a:r>
              <a:rPr lang="en-US" sz="1000" b="1" dirty="0">
                <a:solidFill>
                  <a:srgbClr val="FF0000"/>
                </a:solidFill>
              </a:rPr>
              <a:t>EURIDICE</a:t>
            </a:r>
            <a:r>
              <a:rPr lang="en-US" sz="1000" dirty="0">
                <a:solidFill>
                  <a:srgbClr val="FF0000"/>
                </a:solidFill>
              </a:rPr>
              <a:t>: European Inter-Disciplinary Research on Intelligent Cargo for Efficient, Safe and Environment-friendly Logistics(2008-2011) (ICT-216271-IP)</a:t>
            </a:r>
          </a:p>
          <a:p>
            <a:r>
              <a:rPr lang="en-US" sz="1000" dirty="0">
                <a:solidFill>
                  <a:srgbClr val="FF0000"/>
                </a:solidFill>
              </a:rPr>
              <a:t>FP7 </a:t>
            </a:r>
            <a:r>
              <a:rPr lang="sl-SI" sz="1000" dirty="0">
                <a:solidFill>
                  <a:srgbClr val="FF0000"/>
                </a:solidFill>
              </a:rPr>
              <a:t>IP </a:t>
            </a:r>
            <a:r>
              <a:rPr lang="en-US" sz="1000" b="1" dirty="0">
                <a:solidFill>
                  <a:srgbClr val="FF0000"/>
                </a:solidFill>
              </a:rPr>
              <a:t>COIN</a:t>
            </a:r>
            <a:r>
              <a:rPr lang="en-US" sz="1000" dirty="0">
                <a:solidFill>
                  <a:srgbClr val="FF0000"/>
                </a:solidFill>
              </a:rPr>
              <a:t>: Enterprise </a:t>
            </a:r>
            <a:r>
              <a:rPr lang="en-US" sz="1000" dirty="0" err="1">
                <a:solidFill>
                  <a:srgbClr val="FF0000"/>
                </a:solidFill>
              </a:rPr>
              <a:t>COllaboration</a:t>
            </a:r>
            <a:r>
              <a:rPr lang="en-US" sz="1000" dirty="0">
                <a:solidFill>
                  <a:srgbClr val="FF0000"/>
                </a:solidFill>
              </a:rPr>
              <a:t> &amp; </a:t>
            </a:r>
            <a:r>
              <a:rPr lang="en-US" sz="1000" dirty="0" err="1">
                <a:solidFill>
                  <a:srgbClr val="FF0000"/>
                </a:solidFill>
              </a:rPr>
              <a:t>INteroperability</a:t>
            </a:r>
            <a:r>
              <a:rPr lang="en-US" sz="1000" dirty="0">
                <a:solidFill>
                  <a:srgbClr val="FF0000"/>
                </a:solidFill>
              </a:rPr>
              <a:t> (2008-216256) (ICT-216271-IP)</a:t>
            </a:r>
          </a:p>
        </p:txBody>
      </p:sp>
    </p:spTree>
    <p:extLst>
      <p:ext uri="{BB962C8B-B14F-4D97-AF65-F5344CB8AC3E}">
        <p14:creationId xmlns:p14="http://schemas.microsoft.com/office/powerpoint/2010/main" val="1107373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sl-SI" altLang="en-US" dirty="0" smtClean="0"/>
              <a:t>APPROACH</a:t>
            </a:r>
            <a:endParaRPr lang="en-US" altLang="en-US" dirty="0" smtClean="0"/>
          </a:p>
        </p:txBody>
      </p:sp>
      <p:sp>
        <p:nvSpPr>
          <p:cNvPr id="3" name="Content Placeholder 2"/>
          <p:cNvSpPr>
            <a:spLocks noGrp="1"/>
          </p:cNvSpPr>
          <p:nvPr>
            <p:ph idx="1"/>
          </p:nvPr>
        </p:nvSpPr>
        <p:spPr/>
        <p:txBody>
          <a:bodyPr/>
          <a:lstStyle/>
          <a:p>
            <a:endParaRPr lang="en-US" dirty="0"/>
          </a:p>
        </p:txBody>
      </p:sp>
      <p:sp>
        <p:nvSpPr>
          <p:cNvPr id="4" name="Isosceles Triangle 3"/>
          <p:cNvSpPr/>
          <p:nvPr/>
        </p:nvSpPr>
        <p:spPr>
          <a:xfrm>
            <a:off x="2809876" y="1736179"/>
            <a:ext cx="6143625" cy="2643187"/>
          </a:xfrm>
          <a:prstGeom prst="triangle">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a:lstStyle/>
          <a:p>
            <a:pPr algn="ctr">
              <a:defRPr/>
            </a:pPr>
            <a:endParaRPr lang="en-US" sz="2000" dirty="0"/>
          </a:p>
        </p:txBody>
      </p:sp>
      <p:sp>
        <p:nvSpPr>
          <p:cNvPr id="5" name="Isosceles Triangle 4"/>
          <p:cNvSpPr/>
          <p:nvPr/>
        </p:nvSpPr>
        <p:spPr>
          <a:xfrm rot="10800000">
            <a:off x="2809876" y="3736429"/>
            <a:ext cx="6143625" cy="2428875"/>
          </a:xfrm>
          <a:prstGeom prst="triangle">
            <a:avLst/>
          </a:prstGeom>
          <a:gradFill flip="none" rotWithShape="1">
            <a:gsLst>
              <a:gs pos="0">
                <a:srgbClr val="0070C0">
                  <a:tint val="66000"/>
                  <a:satMod val="160000"/>
                  <a:alpha val="58000"/>
                </a:srgbClr>
              </a:gs>
              <a:gs pos="50000">
                <a:srgbClr val="0070C0">
                  <a:tint val="44500"/>
                  <a:satMod val="160000"/>
                </a:srgbClr>
              </a:gs>
              <a:gs pos="100000">
                <a:srgbClr val="0070C0">
                  <a:tint val="23500"/>
                  <a:satMod val="160000"/>
                </a:srgbClr>
              </a:gs>
            </a:gsLst>
            <a:lin ang="54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tIns="0"/>
          <a:lstStyle/>
          <a:p>
            <a:pPr algn="ctr">
              <a:defRPr/>
            </a:pPr>
            <a:endParaRPr lang="en-US" sz="2000"/>
          </a:p>
        </p:txBody>
      </p:sp>
      <p:sp>
        <p:nvSpPr>
          <p:cNvPr id="6" name="Rectangle 5"/>
          <p:cNvSpPr>
            <a:spLocks noChangeArrowheads="1"/>
          </p:cNvSpPr>
          <p:nvPr/>
        </p:nvSpPr>
        <p:spPr bwMode="auto">
          <a:xfrm>
            <a:off x="4127614" y="3159125"/>
            <a:ext cx="3731984" cy="523220"/>
          </a:xfrm>
          <a:prstGeom prst="rect">
            <a:avLst/>
          </a:prstGeom>
          <a:noFill/>
          <a:ln w="9525">
            <a:noFill/>
            <a:miter lim="800000"/>
            <a:headEnd/>
            <a:tailEnd/>
          </a:ln>
        </p:spPr>
        <p:txBody>
          <a:bodyPr wrap="none">
            <a:spAutoFit/>
          </a:bodyPr>
          <a:lstStyle/>
          <a:p>
            <a:pPr algn="ctr">
              <a:defRPr/>
            </a:pPr>
            <a:r>
              <a:rPr lang="en-US" sz="2800" dirty="0">
                <a:solidFill>
                  <a:srgbClr val="002060"/>
                </a:solidFill>
                <a:latin typeface="Verdana" pitchFamily="34" charset="0"/>
              </a:rPr>
              <a:t>Top-down approach</a:t>
            </a:r>
          </a:p>
        </p:txBody>
      </p:sp>
      <p:sp>
        <p:nvSpPr>
          <p:cNvPr id="7" name="Rectangle 6"/>
          <p:cNvSpPr>
            <a:spLocks noChangeArrowheads="1"/>
          </p:cNvSpPr>
          <p:nvPr/>
        </p:nvSpPr>
        <p:spPr bwMode="auto">
          <a:xfrm>
            <a:off x="4038585" y="4308475"/>
            <a:ext cx="3910045" cy="523220"/>
          </a:xfrm>
          <a:prstGeom prst="rect">
            <a:avLst/>
          </a:prstGeom>
          <a:noFill/>
          <a:ln w="9525">
            <a:noFill/>
            <a:miter lim="800000"/>
            <a:headEnd/>
            <a:tailEnd/>
          </a:ln>
        </p:spPr>
        <p:txBody>
          <a:bodyPr wrap="none">
            <a:spAutoFit/>
          </a:bodyPr>
          <a:lstStyle/>
          <a:p>
            <a:pPr algn="ctr">
              <a:defRPr/>
            </a:pPr>
            <a:r>
              <a:rPr lang="en-US" sz="2800" dirty="0">
                <a:solidFill>
                  <a:srgbClr val="002060"/>
                </a:solidFill>
                <a:latin typeface="Verdana" pitchFamily="34" charset="0"/>
              </a:rPr>
              <a:t>Bottom-up approach</a:t>
            </a:r>
          </a:p>
        </p:txBody>
      </p:sp>
      <p:sp>
        <p:nvSpPr>
          <p:cNvPr id="8" name="Freeform 7"/>
          <p:cNvSpPr/>
          <p:nvPr/>
        </p:nvSpPr>
        <p:spPr>
          <a:xfrm>
            <a:off x="8066088" y="3159126"/>
            <a:ext cx="1397000" cy="1546225"/>
          </a:xfrm>
          <a:custGeom>
            <a:avLst/>
            <a:gdLst>
              <a:gd name="connsiteX0" fmla="*/ 70338 w 1398395"/>
              <a:gd name="connsiteY0" fmla="*/ 1547446 h 1547446"/>
              <a:gd name="connsiteX1" fmla="*/ 1386672 w 1398395"/>
              <a:gd name="connsiteY1" fmla="*/ 773723 h 1547446"/>
              <a:gd name="connsiteX2" fmla="*/ 0 w 1398395"/>
              <a:gd name="connsiteY2" fmla="*/ 0 h 1547446"/>
              <a:gd name="connsiteX3" fmla="*/ 0 w 1398395"/>
              <a:gd name="connsiteY3" fmla="*/ 0 h 1547446"/>
            </a:gdLst>
            <a:ahLst/>
            <a:cxnLst>
              <a:cxn ang="0">
                <a:pos x="connsiteX0" y="connsiteY0"/>
              </a:cxn>
              <a:cxn ang="0">
                <a:pos x="connsiteX1" y="connsiteY1"/>
              </a:cxn>
              <a:cxn ang="0">
                <a:pos x="connsiteX2" y="connsiteY2"/>
              </a:cxn>
              <a:cxn ang="0">
                <a:pos x="connsiteX3" y="connsiteY3"/>
              </a:cxn>
            </a:cxnLst>
            <a:rect l="l" t="t" r="r" b="b"/>
            <a:pathLst>
              <a:path w="1398395" h="1547446">
                <a:moveTo>
                  <a:pt x="70338" y="1547446"/>
                </a:moveTo>
                <a:cubicBezTo>
                  <a:pt x="734366" y="1289538"/>
                  <a:pt x="1398395" y="1031631"/>
                  <a:pt x="1386672" y="773723"/>
                </a:cubicBezTo>
                <a:cubicBezTo>
                  <a:pt x="1374949" y="515815"/>
                  <a:pt x="0" y="0"/>
                  <a:pt x="0" y="0"/>
                </a:cubicBezTo>
                <a:lnTo>
                  <a:pt x="0" y="0"/>
                </a:lnTo>
              </a:path>
            </a:pathLst>
          </a:cu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800"/>
          </a:p>
        </p:txBody>
      </p:sp>
      <p:sp>
        <p:nvSpPr>
          <p:cNvPr id="9" name="Freeform 8"/>
          <p:cNvSpPr/>
          <p:nvPr/>
        </p:nvSpPr>
        <p:spPr>
          <a:xfrm rot="10800000">
            <a:off x="2452689" y="3165476"/>
            <a:ext cx="1398587" cy="1547813"/>
          </a:xfrm>
          <a:custGeom>
            <a:avLst/>
            <a:gdLst>
              <a:gd name="connsiteX0" fmla="*/ 70338 w 1398395"/>
              <a:gd name="connsiteY0" fmla="*/ 1547446 h 1547446"/>
              <a:gd name="connsiteX1" fmla="*/ 1386672 w 1398395"/>
              <a:gd name="connsiteY1" fmla="*/ 773723 h 1547446"/>
              <a:gd name="connsiteX2" fmla="*/ 0 w 1398395"/>
              <a:gd name="connsiteY2" fmla="*/ 0 h 1547446"/>
              <a:gd name="connsiteX3" fmla="*/ 0 w 1398395"/>
              <a:gd name="connsiteY3" fmla="*/ 0 h 1547446"/>
            </a:gdLst>
            <a:ahLst/>
            <a:cxnLst>
              <a:cxn ang="0">
                <a:pos x="connsiteX0" y="connsiteY0"/>
              </a:cxn>
              <a:cxn ang="0">
                <a:pos x="connsiteX1" y="connsiteY1"/>
              </a:cxn>
              <a:cxn ang="0">
                <a:pos x="connsiteX2" y="connsiteY2"/>
              </a:cxn>
              <a:cxn ang="0">
                <a:pos x="connsiteX3" y="connsiteY3"/>
              </a:cxn>
            </a:cxnLst>
            <a:rect l="l" t="t" r="r" b="b"/>
            <a:pathLst>
              <a:path w="1398395" h="1547446">
                <a:moveTo>
                  <a:pt x="70338" y="1547446"/>
                </a:moveTo>
                <a:cubicBezTo>
                  <a:pt x="734366" y="1289538"/>
                  <a:pt x="1398395" y="1031631"/>
                  <a:pt x="1386672" y="773723"/>
                </a:cubicBezTo>
                <a:cubicBezTo>
                  <a:pt x="1374949" y="515815"/>
                  <a:pt x="0" y="0"/>
                  <a:pt x="0" y="0"/>
                </a:cubicBezTo>
                <a:lnTo>
                  <a:pt x="0" y="0"/>
                </a:lnTo>
              </a:path>
            </a:pathLst>
          </a:custGeom>
          <a:ln w="15875">
            <a:solidFill>
              <a:schemeClr val="tx1"/>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800"/>
          </a:p>
        </p:txBody>
      </p:sp>
      <p:sp>
        <p:nvSpPr>
          <p:cNvPr id="10" name="Rectangle 12"/>
          <p:cNvSpPr>
            <a:spLocks noChangeArrowheads="1"/>
          </p:cNvSpPr>
          <p:nvPr/>
        </p:nvSpPr>
        <p:spPr bwMode="auto">
          <a:xfrm>
            <a:off x="8123131" y="4632325"/>
            <a:ext cx="1959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Learning</a:t>
            </a:r>
          </a:p>
        </p:txBody>
      </p:sp>
      <p:sp>
        <p:nvSpPr>
          <p:cNvPr id="11" name="Rectangle 13"/>
          <p:cNvSpPr>
            <a:spLocks noChangeArrowheads="1"/>
          </p:cNvSpPr>
          <p:nvPr/>
        </p:nvSpPr>
        <p:spPr bwMode="auto">
          <a:xfrm>
            <a:off x="1986054" y="4708525"/>
            <a:ext cx="17540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Context</a:t>
            </a:r>
          </a:p>
        </p:txBody>
      </p:sp>
      <p:sp>
        <p:nvSpPr>
          <p:cNvPr id="12" name="Rectangle 14"/>
          <p:cNvSpPr>
            <a:spLocks noChangeArrowheads="1"/>
          </p:cNvSpPr>
          <p:nvPr/>
        </p:nvSpPr>
        <p:spPr bwMode="auto">
          <a:xfrm>
            <a:off x="6798328" y="1951038"/>
            <a:ext cx="18020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Memory</a:t>
            </a:r>
          </a:p>
        </p:txBody>
      </p:sp>
      <p:sp>
        <p:nvSpPr>
          <p:cNvPr id="13" name="Rectangle 15"/>
          <p:cNvSpPr>
            <a:spLocks noChangeArrowheads="1"/>
          </p:cNvSpPr>
          <p:nvPr/>
        </p:nvSpPr>
        <p:spPr bwMode="auto">
          <a:xfrm>
            <a:off x="2768469" y="1951038"/>
            <a:ext cx="22926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Reasoning</a:t>
            </a:r>
          </a:p>
        </p:txBody>
      </p:sp>
      <p:sp>
        <p:nvSpPr>
          <p:cNvPr id="14" name="Rectangle 12"/>
          <p:cNvSpPr>
            <a:spLocks noChangeArrowheads="1"/>
          </p:cNvSpPr>
          <p:nvPr/>
        </p:nvSpPr>
        <p:spPr bwMode="auto">
          <a:xfrm>
            <a:off x="7527926" y="5732464"/>
            <a:ext cx="2473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(Cognitive)</a:t>
            </a:r>
          </a:p>
        </p:txBody>
      </p:sp>
      <p:sp>
        <p:nvSpPr>
          <p:cNvPr id="100370" name="Rectangle 12"/>
          <p:cNvSpPr>
            <a:spLocks noChangeArrowheads="1"/>
          </p:cNvSpPr>
          <p:nvPr/>
        </p:nvSpPr>
        <p:spPr bwMode="auto">
          <a:xfrm>
            <a:off x="8407400" y="2535239"/>
            <a:ext cx="17922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a:t>
            </a:r>
            <a:r>
              <a:rPr lang="sl-SI" altLang="en-US" sz="2800">
                <a:latin typeface="Verdana" panose="020B0604030504040204" pitchFamily="34" charset="0"/>
              </a:rPr>
              <a:t>Smart</a:t>
            </a:r>
            <a:r>
              <a:rPr lang="en-US" altLang="en-US" sz="2800">
                <a:latin typeface="Verdana" panose="020B0604030504040204" pitchFamily="34" charset="0"/>
              </a:rPr>
              <a:t>)</a:t>
            </a:r>
          </a:p>
        </p:txBody>
      </p:sp>
      <p:sp>
        <p:nvSpPr>
          <p:cNvPr id="16" name="Rectangle 12"/>
          <p:cNvSpPr>
            <a:spLocks noChangeArrowheads="1"/>
          </p:cNvSpPr>
          <p:nvPr/>
        </p:nvSpPr>
        <p:spPr bwMode="auto">
          <a:xfrm>
            <a:off x="2222500" y="5743575"/>
            <a:ext cx="2711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2800">
                <a:latin typeface="Verdana" panose="020B0604030504040204" pitchFamily="34" charset="0"/>
              </a:rPr>
              <a:t>(</a:t>
            </a:r>
            <a:r>
              <a:rPr lang="sl-SI" altLang="en-US" sz="2800">
                <a:latin typeface="Verdana" panose="020B0604030504040204" pitchFamily="34" charset="0"/>
              </a:rPr>
              <a:t>Intelligent</a:t>
            </a:r>
            <a:r>
              <a:rPr lang="en-US" altLang="en-US" sz="2800">
                <a:latin typeface="Verdana" panose="020B0604030504040204" pitchFamily="34" charset="0"/>
              </a:rPr>
              <a:t>)</a:t>
            </a:r>
          </a:p>
        </p:txBody>
      </p:sp>
    </p:spTree>
    <p:extLst>
      <p:ext uri="{BB962C8B-B14F-4D97-AF65-F5344CB8AC3E}">
        <p14:creationId xmlns:p14="http://schemas.microsoft.com/office/powerpoint/2010/main" val="1104709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noFill/>
        </p:spPr>
        <p:txBody>
          <a:bodyPr/>
          <a:lstStyle/>
          <a:p>
            <a:r>
              <a:rPr lang="en-US" dirty="0" smtClean="0"/>
              <a:t>Intelligence framework @JSI</a:t>
            </a:r>
            <a:endParaRPr lang="en-US" dirty="0"/>
          </a:p>
        </p:txBody>
      </p:sp>
      <p:sp>
        <p:nvSpPr>
          <p:cNvPr id="18" name="Content Placeholder 17"/>
          <p:cNvSpPr>
            <a:spLocks noGrp="1"/>
          </p:cNvSpPr>
          <p:nvPr>
            <p:ph idx="1"/>
          </p:nvPr>
        </p:nvSpPr>
        <p:spPr/>
        <p:txBody>
          <a:bodyPr/>
          <a:lstStyle/>
          <a:p>
            <a:endParaRPr lang="en-US"/>
          </a:p>
        </p:txBody>
      </p:sp>
      <p:sp>
        <p:nvSpPr>
          <p:cNvPr id="4" name="Up Arrow Callout 3"/>
          <p:cNvSpPr/>
          <p:nvPr/>
        </p:nvSpPr>
        <p:spPr>
          <a:xfrm>
            <a:off x="2223246" y="5392267"/>
            <a:ext cx="1371600" cy="1295400"/>
          </a:xfrm>
          <a:prstGeom prst="upArrowCallout">
            <a:avLst/>
          </a:prstGeom>
          <a:solidFill>
            <a:srgbClr val="0070C0"/>
          </a:solidFill>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sl-SI" sz="1400" dirty="0">
                <a:solidFill>
                  <a:prstClr val="white"/>
                </a:solidFill>
              </a:rPr>
              <a:t>Structured Data</a:t>
            </a:r>
            <a:endParaRPr lang="en-US" sz="1400" dirty="0">
              <a:solidFill>
                <a:prstClr val="white"/>
              </a:solidFill>
            </a:endParaRPr>
          </a:p>
        </p:txBody>
      </p:sp>
      <p:sp>
        <p:nvSpPr>
          <p:cNvPr id="5" name="Up Arrow Callout 4"/>
          <p:cNvSpPr/>
          <p:nvPr/>
        </p:nvSpPr>
        <p:spPr>
          <a:xfrm>
            <a:off x="3671046" y="5411601"/>
            <a:ext cx="1371600" cy="1276066"/>
          </a:xfrm>
          <a:prstGeom prst="upArrowCallout">
            <a:avLst/>
          </a:prstGeom>
          <a:solidFill>
            <a:srgbClr val="0070C0"/>
          </a:solidFill>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sl-SI" sz="1400" dirty="0">
                <a:solidFill>
                  <a:prstClr val="white"/>
                </a:solidFill>
              </a:rPr>
              <a:t>Unstructured data (text)</a:t>
            </a:r>
            <a:endParaRPr lang="en-US" sz="1400" dirty="0">
              <a:solidFill>
                <a:prstClr val="white"/>
              </a:solidFill>
            </a:endParaRPr>
          </a:p>
        </p:txBody>
      </p:sp>
      <p:sp>
        <p:nvSpPr>
          <p:cNvPr id="6" name="Up Arrow Callout 5"/>
          <p:cNvSpPr/>
          <p:nvPr/>
        </p:nvSpPr>
        <p:spPr>
          <a:xfrm>
            <a:off x="5118846" y="5411601"/>
            <a:ext cx="1447800" cy="1276066"/>
          </a:xfrm>
          <a:prstGeom prst="upArrowCallout">
            <a:avLst/>
          </a:prstGeom>
          <a:solidFill>
            <a:srgbClr val="0070C0"/>
          </a:solidFill>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sl-SI" sz="1400" dirty="0">
                <a:solidFill>
                  <a:prstClr val="white"/>
                </a:solidFill>
              </a:rPr>
              <a:t>Streams (audio, video, signals)</a:t>
            </a:r>
            <a:endParaRPr lang="en-US" sz="1400" dirty="0">
              <a:solidFill>
                <a:prstClr val="white"/>
              </a:solidFill>
            </a:endParaRPr>
          </a:p>
        </p:txBody>
      </p:sp>
      <p:sp>
        <p:nvSpPr>
          <p:cNvPr id="7" name="Up Arrow Callout 6"/>
          <p:cNvSpPr/>
          <p:nvPr/>
        </p:nvSpPr>
        <p:spPr>
          <a:xfrm>
            <a:off x="8090646" y="5441171"/>
            <a:ext cx="1219200" cy="1248770"/>
          </a:xfrm>
          <a:prstGeom prst="upArrowCallout">
            <a:avLst/>
          </a:prstGeom>
          <a:solidFill>
            <a:srgbClr val="0070C0"/>
          </a:solidFill>
        </p:spPr>
        <p:style>
          <a:lnRef idx="1">
            <a:schemeClr val="accent4"/>
          </a:lnRef>
          <a:fillRef idx="3">
            <a:schemeClr val="accent4"/>
          </a:fillRef>
          <a:effectRef idx="2">
            <a:schemeClr val="accent4"/>
          </a:effectRef>
          <a:fontRef idx="minor">
            <a:schemeClr val="lt1"/>
          </a:fontRef>
        </p:style>
        <p:txBody>
          <a:bodyPr rtlCol="0" anchor="ctr"/>
          <a:lstStyle/>
          <a:p>
            <a:pPr algn="ctr" fontAlgn="base">
              <a:spcBef>
                <a:spcPct val="0"/>
              </a:spcBef>
              <a:spcAft>
                <a:spcPct val="0"/>
              </a:spcAft>
            </a:pPr>
            <a:r>
              <a:rPr lang="sl-SI" sz="1400" dirty="0">
                <a:solidFill>
                  <a:prstClr val="white"/>
                </a:solidFill>
              </a:rPr>
              <a:t>Formalised knowledge</a:t>
            </a:r>
            <a:endParaRPr lang="en-US" sz="1400" dirty="0">
              <a:solidFill>
                <a:prstClr val="white"/>
              </a:solidFill>
            </a:endParaRPr>
          </a:p>
        </p:txBody>
      </p:sp>
      <p:sp>
        <p:nvSpPr>
          <p:cNvPr id="8" name="Up Arrow Callout 7"/>
          <p:cNvSpPr/>
          <p:nvPr/>
        </p:nvSpPr>
        <p:spPr>
          <a:xfrm>
            <a:off x="6642846" y="5425249"/>
            <a:ext cx="1372738" cy="1262418"/>
          </a:xfrm>
          <a:prstGeom prst="upArrowCallout">
            <a:avLst/>
          </a:prstGeom>
          <a:solidFill>
            <a:srgbClr val="0070C0"/>
          </a:solidFill>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fontAlgn="base">
              <a:spcBef>
                <a:spcPct val="0"/>
              </a:spcBef>
              <a:spcAft>
                <a:spcPct val="0"/>
              </a:spcAft>
            </a:pPr>
            <a:r>
              <a:rPr lang="sl-SI" sz="1400" dirty="0">
                <a:solidFill>
                  <a:prstClr val="white"/>
                </a:solidFill>
              </a:rPr>
              <a:t>Networks (social, com, sensors)</a:t>
            </a:r>
            <a:endParaRPr lang="en-US" sz="1400" dirty="0">
              <a:solidFill>
                <a:prstClr val="white"/>
              </a:solidFill>
            </a:endParaRPr>
          </a:p>
        </p:txBody>
      </p:sp>
      <p:sp>
        <p:nvSpPr>
          <p:cNvPr id="9" name="Rectangle 8"/>
          <p:cNvSpPr/>
          <p:nvPr/>
        </p:nvSpPr>
        <p:spPr>
          <a:xfrm>
            <a:off x="2223246" y="4706467"/>
            <a:ext cx="7086600" cy="705134"/>
          </a:xfrm>
          <a:prstGeom prst="rect">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b="1" dirty="0">
                <a:solidFill>
                  <a:prstClr val="white"/>
                </a:solidFill>
              </a:rPr>
              <a:t>Multimodal data processing</a:t>
            </a:r>
          </a:p>
          <a:p>
            <a:pPr algn="ctr" fontAlgn="base">
              <a:spcBef>
                <a:spcPct val="0"/>
              </a:spcBef>
              <a:spcAft>
                <a:spcPct val="0"/>
              </a:spcAft>
            </a:pPr>
            <a:r>
              <a:rPr lang="sl-SI" dirty="0">
                <a:solidFill>
                  <a:prstClr val="white"/>
                </a:solidFill>
              </a:rPr>
              <a:t>(cleaning, fusing, information extraction)</a:t>
            </a:r>
            <a:endParaRPr lang="en-US" dirty="0">
              <a:solidFill>
                <a:prstClr val="white"/>
              </a:solidFill>
            </a:endParaRPr>
          </a:p>
        </p:txBody>
      </p:sp>
      <p:sp>
        <p:nvSpPr>
          <p:cNvPr id="10" name="Rectangle 9"/>
          <p:cNvSpPr/>
          <p:nvPr/>
        </p:nvSpPr>
        <p:spPr>
          <a:xfrm rot="16200000">
            <a:off x="7647094" y="3168819"/>
            <a:ext cx="4087504" cy="457200"/>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sz="2000" dirty="0">
                <a:solidFill>
                  <a:schemeClr val="tx1"/>
                </a:solidFill>
              </a:rPr>
              <a:t>Multilingual</a:t>
            </a:r>
            <a:endParaRPr lang="en-US" sz="2000" dirty="0">
              <a:solidFill>
                <a:schemeClr val="tx1"/>
              </a:solidFill>
            </a:endParaRPr>
          </a:p>
        </p:txBody>
      </p:sp>
      <p:sp>
        <p:nvSpPr>
          <p:cNvPr id="11" name="Rectangle 10"/>
          <p:cNvSpPr/>
          <p:nvPr/>
        </p:nvSpPr>
        <p:spPr>
          <a:xfrm>
            <a:off x="2223246" y="3868267"/>
            <a:ext cx="7086600" cy="705134"/>
          </a:xfrm>
          <a:prstGeom prst="rect">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b="1" dirty="0">
                <a:solidFill>
                  <a:prstClr val="white"/>
                </a:solidFill>
              </a:rPr>
              <a:t>Complex space learning </a:t>
            </a:r>
          </a:p>
          <a:p>
            <a:pPr algn="ctr" fontAlgn="base">
              <a:spcBef>
                <a:spcPct val="0"/>
              </a:spcBef>
              <a:spcAft>
                <a:spcPct val="0"/>
              </a:spcAft>
            </a:pPr>
            <a:r>
              <a:rPr lang="sl-SI" dirty="0">
                <a:solidFill>
                  <a:prstClr val="white"/>
                </a:solidFill>
              </a:rPr>
              <a:t>(modelling, monitoring, alerting)</a:t>
            </a:r>
            <a:endParaRPr lang="en-US" dirty="0">
              <a:solidFill>
                <a:prstClr val="white"/>
              </a:solidFill>
            </a:endParaRPr>
          </a:p>
        </p:txBody>
      </p:sp>
      <p:sp>
        <p:nvSpPr>
          <p:cNvPr id="12" name="Rectangle 11"/>
          <p:cNvSpPr/>
          <p:nvPr/>
        </p:nvSpPr>
        <p:spPr>
          <a:xfrm>
            <a:off x="2223246" y="3030067"/>
            <a:ext cx="7086600" cy="705134"/>
          </a:xfrm>
          <a:prstGeom prst="rect">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b="1" dirty="0">
                <a:solidFill>
                  <a:prstClr val="white"/>
                </a:solidFill>
              </a:rPr>
              <a:t>Statistical analytics</a:t>
            </a:r>
          </a:p>
          <a:p>
            <a:pPr algn="ctr" fontAlgn="base">
              <a:spcBef>
                <a:spcPct val="0"/>
              </a:spcBef>
              <a:spcAft>
                <a:spcPct val="0"/>
              </a:spcAft>
            </a:pPr>
            <a:r>
              <a:rPr lang="sl-SI" dirty="0">
                <a:solidFill>
                  <a:prstClr val="white"/>
                </a:solidFill>
              </a:rPr>
              <a:t>(detecting, predicting, optimising)</a:t>
            </a:r>
            <a:endParaRPr lang="en-US" dirty="0">
              <a:solidFill>
                <a:prstClr val="white"/>
              </a:solidFill>
            </a:endParaRPr>
          </a:p>
        </p:txBody>
      </p:sp>
      <p:sp>
        <p:nvSpPr>
          <p:cNvPr id="13" name="Rectangle 12"/>
          <p:cNvSpPr/>
          <p:nvPr/>
        </p:nvSpPr>
        <p:spPr>
          <a:xfrm>
            <a:off x="2223246" y="2191867"/>
            <a:ext cx="7086600" cy="705134"/>
          </a:xfrm>
          <a:prstGeom prst="rect">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b="1" dirty="0">
                <a:solidFill>
                  <a:prstClr val="white"/>
                </a:solidFill>
              </a:rPr>
              <a:t>Logical analytics</a:t>
            </a:r>
          </a:p>
          <a:p>
            <a:pPr algn="ctr" fontAlgn="base">
              <a:spcBef>
                <a:spcPct val="0"/>
              </a:spcBef>
              <a:spcAft>
                <a:spcPct val="0"/>
              </a:spcAft>
            </a:pPr>
            <a:r>
              <a:rPr lang="sl-SI" dirty="0">
                <a:solidFill>
                  <a:prstClr val="white"/>
                </a:solidFill>
              </a:rPr>
              <a:t>(reasoning, planning, formalising, explaining)</a:t>
            </a:r>
            <a:endParaRPr lang="en-US" dirty="0">
              <a:solidFill>
                <a:prstClr val="white"/>
              </a:solidFill>
            </a:endParaRPr>
          </a:p>
        </p:txBody>
      </p:sp>
      <p:sp>
        <p:nvSpPr>
          <p:cNvPr id="14" name="Rectangle 13"/>
          <p:cNvSpPr/>
          <p:nvPr/>
        </p:nvSpPr>
        <p:spPr>
          <a:xfrm>
            <a:off x="2223246" y="1353667"/>
            <a:ext cx="7086600" cy="705134"/>
          </a:xfrm>
          <a:prstGeom prst="rect">
            <a:avLst/>
          </a:prstGeom>
          <a:solidFill>
            <a:srgbClr val="0070C0"/>
          </a:solidFill>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b="1" dirty="0">
                <a:solidFill>
                  <a:prstClr val="white"/>
                </a:solidFill>
              </a:rPr>
              <a:t>User interfaces</a:t>
            </a:r>
          </a:p>
          <a:p>
            <a:pPr algn="ctr" fontAlgn="base">
              <a:spcBef>
                <a:spcPct val="0"/>
              </a:spcBef>
              <a:spcAft>
                <a:spcPct val="0"/>
              </a:spcAft>
            </a:pPr>
            <a:r>
              <a:rPr lang="sl-SI" dirty="0">
                <a:solidFill>
                  <a:prstClr val="white"/>
                </a:solidFill>
              </a:rPr>
              <a:t>(visualising, interacting, )</a:t>
            </a:r>
            <a:endParaRPr lang="en-US" dirty="0">
              <a:solidFill>
                <a:prstClr val="white"/>
              </a:solidFill>
            </a:endParaRPr>
          </a:p>
        </p:txBody>
      </p:sp>
      <p:sp>
        <p:nvSpPr>
          <p:cNvPr id="15" name="Rectangle 14"/>
          <p:cNvSpPr/>
          <p:nvPr/>
        </p:nvSpPr>
        <p:spPr>
          <a:xfrm rot="16200000">
            <a:off x="8169122" y="3159720"/>
            <a:ext cx="4087504" cy="457200"/>
          </a:xfrm>
          <a:prstGeom prst="rect">
            <a:avLst/>
          </a:prstGeom>
          <a:solidFill>
            <a:srgbClr val="0070C0"/>
          </a:solidFill>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fontAlgn="base">
              <a:spcBef>
                <a:spcPct val="0"/>
              </a:spcBef>
              <a:spcAft>
                <a:spcPct val="0"/>
              </a:spcAft>
            </a:pPr>
            <a:r>
              <a:rPr lang="sl-SI" sz="2000" dirty="0">
                <a:solidFill>
                  <a:schemeClr val="tx1"/>
                </a:solidFill>
              </a:rPr>
              <a:t>Big data</a:t>
            </a:r>
            <a:endParaRPr lang="en-US" sz="2000" dirty="0">
              <a:solidFill>
                <a:schemeClr val="tx1"/>
              </a:solidFill>
            </a:endParaRPr>
          </a:p>
        </p:txBody>
      </p:sp>
    </p:spTree>
    <p:extLst>
      <p:ext uri="{BB962C8B-B14F-4D97-AF65-F5344CB8AC3E}">
        <p14:creationId xmlns:p14="http://schemas.microsoft.com/office/powerpoint/2010/main" val="1526730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Transportation RTD Holistic </a:t>
            </a:r>
            <a:r>
              <a:rPr lang="en-US" dirty="0"/>
              <a:t>A</a:t>
            </a:r>
            <a:r>
              <a:rPr lang="en-US" dirty="0" smtClean="0"/>
              <a:t>pproach </a:t>
            </a:r>
            <a:endParaRPr lang="en-US" dirty="0"/>
          </a:p>
        </p:txBody>
      </p:sp>
      <p:sp>
        <p:nvSpPr>
          <p:cNvPr id="4" name="Rectangle 3"/>
          <p:cNvSpPr/>
          <p:nvPr/>
        </p:nvSpPr>
        <p:spPr>
          <a:xfrm>
            <a:off x="3949080" y="5577626"/>
            <a:ext cx="4584879" cy="74697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Infrastructure</a:t>
            </a:r>
          </a:p>
        </p:txBody>
      </p:sp>
      <p:sp>
        <p:nvSpPr>
          <p:cNvPr id="5" name="Rectangle 4"/>
          <p:cNvSpPr/>
          <p:nvPr/>
        </p:nvSpPr>
        <p:spPr>
          <a:xfrm>
            <a:off x="3949079" y="4629486"/>
            <a:ext cx="4584879" cy="74697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Services</a:t>
            </a:r>
          </a:p>
        </p:txBody>
      </p:sp>
      <p:sp>
        <p:nvSpPr>
          <p:cNvPr id="6" name="Rectangle 5"/>
          <p:cNvSpPr/>
          <p:nvPr/>
        </p:nvSpPr>
        <p:spPr>
          <a:xfrm>
            <a:off x="3949078" y="3681346"/>
            <a:ext cx="4584879" cy="74697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Applications</a:t>
            </a:r>
          </a:p>
        </p:txBody>
      </p:sp>
      <p:sp>
        <p:nvSpPr>
          <p:cNvPr id="7" name="Rectangle 6"/>
          <p:cNvSpPr/>
          <p:nvPr/>
        </p:nvSpPr>
        <p:spPr>
          <a:xfrm>
            <a:off x="3949078" y="2733206"/>
            <a:ext cx="4584879" cy="74697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Business models</a:t>
            </a:r>
          </a:p>
        </p:txBody>
      </p:sp>
      <p:sp>
        <p:nvSpPr>
          <p:cNvPr id="8" name="Rectangle 7"/>
          <p:cNvSpPr/>
          <p:nvPr/>
        </p:nvSpPr>
        <p:spPr>
          <a:xfrm>
            <a:off x="3949077" y="1785066"/>
            <a:ext cx="4584879" cy="746974"/>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Incentives</a:t>
            </a:r>
            <a:endParaRPr lang="en-US" sz="2800" dirty="0"/>
          </a:p>
        </p:txBody>
      </p:sp>
    </p:spTree>
    <p:extLst>
      <p:ext uri="{BB962C8B-B14F-4D97-AF65-F5344CB8AC3E}">
        <p14:creationId xmlns:p14="http://schemas.microsoft.com/office/powerpoint/2010/main" val="4015934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project examples</a:t>
            </a:r>
            <a:endParaRPr lang="en-US" dirty="0"/>
          </a:p>
        </p:txBody>
      </p:sp>
      <p:pic>
        <p:nvPicPr>
          <p:cNvPr id="27650" name="Picture 2" descr="https://encrypted-tbn2.gstatic.com/images?q=tbn:ANd9GcRJZtpCP1uwafItKDOCfvi9flzxtOU2K1BmUlQ7aOOx-JLlLE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702" y="2947985"/>
            <a:ext cx="2771775" cy="1647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03042" y="2578653"/>
            <a:ext cx="1608133" cy="369332"/>
          </a:xfrm>
          <a:prstGeom prst="rect">
            <a:avLst/>
          </a:prstGeom>
          <a:noFill/>
        </p:spPr>
        <p:txBody>
          <a:bodyPr wrap="none" rtlCol="0">
            <a:spAutoFit/>
          </a:bodyPr>
          <a:lstStyle/>
          <a:p>
            <a:r>
              <a:rPr lang="en-US" dirty="0" smtClean="0"/>
              <a:t>Cargo Centric</a:t>
            </a:r>
            <a:endParaRPr lang="en-US" dirty="0"/>
          </a:p>
        </p:txBody>
      </p:sp>
      <p:pic>
        <p:nvPicPr>
          <p:cNvPr id="27652" name="Picture 4" descr="https://encrypted-tbn1.gstatic.com/images?q=tbn:ANd9GcQ3ralqYgM7u16j-GIZZirMQpYCoMiGhJ-KUVLB_Y_kUAsOgglFd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814" y="2369442"/>
            <a:ext cx="1552575" cy="29337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773465" y="1963321"/>
            <a:ext cx="1608133" cy="369332"/>
          </a:xfrm>
          <a:prstGeom prst="rect">
            <a:avLst/>
          </a:prstGeom>
          <a:noFill/>
        </p:spPr>
        <p:txBody>
          <a:bodyPr wrap="none" rtlCol="0">
            <a:spAutoFit/>
          </a:bodyPr>
          <a:lstStyle/>
          <a:p>
            <a:r>
              <a:rPr lang="en-US" dirty="0" smtClean="0"/>
              <a:t>Cargo Centric</a:t>
            </a:r>
            <a:endParaRPr lang="en-US" dirty="0"/>
          </a:p>
        </p:txBody>
      </p:sp>
      <p:sp>
        <p:nvSpPr>
          <p:cNvPr id="6" name="TextBox 5"/>
          <p:cNvSpPr txBox="1"/>
          <p:nvPr/>
        </p:nvSpPr>
        <p:spPr>
          <a:xfrm>
            <a:off x="3988542" y="2147987"/>
            <a:ext cx="4636206" cy="3046988"/>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r>
              <a:rPr lang="en-US" sz="2400" dirty="0" smtClean="0">
                <a:solidFill>
                  <a:schemeClr val="bg1"/>
                </a:solidFill>
              </a:rPr>
              <a:t>Intelligence services</a:t>
            </a:r>
          </a:p>
          <a:p>
            <a:pPr algn="ctr"/>
            <a:r>
              <a:rPr lang="en-US" sz="2400" dirty="0" smtClean="0">
                <a:solidFill>
                  <a:schemeClr val="bg1"/>
                </a:solidFill>
              </a:rPr>
              <a:t>Intelligent context aware devices</a:t>
            </a:r>
          </a:p>
          <a:p>
            <a:pPr algn="ctr"/>
            <a:r>
              <a:rPr lang="en-US" sz="2400" dirty="0" smtClean="0">
                <a:solidFill>
                  <a:schemeClr val="bg1"/>
                </a:solidFill>
              </a:rPr>
              <a:t>Mass data</a:t>
            </a:r>
          </a:p>
          <a:p>
            <a:pPr algn="ctr"/>
            <a:r>
              <a:rPr lang="en-US" sz="2400" dirty="0" smtClean="0">
                <a:solidFill>
                  <a:schemeClr val="bg1"/>
                </a:solidFill>
              </a:rPr>
              <a:t>Large scale reasoning</a:t>
            </a:r>
          </a:p>
          <a:p>
            <a:pPr algn="ctr"/>
            <a:endParaRPr lang="en-US" sz="2400" dirty="0">
              <a:solidFill>
                <a:schemeClr val="bg1"/>
              </a:solidFill>
            </a:endParaRPr>
          </a:p>
          <a:p>
            <a:pPr algn="ctr"/>
            <a:r>
              <a:rPr lang="en-US" sz="2400" dirty="0" smtClean="0">
                <a:solidFill>
                  <a:schemeClr val="bg1"/>
                </a:solidFill>
              </a:rPr>
              <a:t>Dynamic criteria function</a:t>
            </a:r>
          </a:p>
          <a:p>
            <a:pPr algn="ctr"/>
            <a:r>
              <a:rPr lang="en-US" sz="2400" dirty="0" smtClean="0">
                <a:solidFill>
                  <a:schemeClr val="bg1"/>
                </a:solidFill>
              </a:rPr>
              <a:t>Novel business models</a:t>
            </a:r>
          </a:p>
          <a:p>
            <a:pPr algn="ctr"/>
            <a:r>
              <a:rPr lang="en-US" sz="2400" dirty="0" smtClean="0">
                <a:solidFill>
                  <a:schemeClr val="bg1"/>
                </a:solidFill>
              </a:rPr>
              <a:t>Incentive models</a:t>
            </a:r>
          </a:p>
        </p:txBody>
      </p:sp>
    </p:spTree>
    <p:extLst>
      <p:ext uri="{BB962C8B-B14F-4D97-AF65-F5344CB8AC3E}">
        <p14:creationId xmlns:p14="http://schemas.microsoft.com/office/powerpoint/2010/main" val="418567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36" name="Shape 36"/>
          <p:cNvPicPr preferRelativeResize="0"/>
          <p:nvPr/>
        </p:nvPicPr>
        <p:blipFill>
          <a:blip r:embed="rId3"/>
          <a:stretch>
            <a:fillRect/>
          </a:stretch>
        </p:blipFill>
        <p:spPr>
          <a:xfrm>
            <a:off x="0" y="1379973"/>
            <a:ext cx="12192000" cy="5416124"/>
          </a:xfrm>
          <a:prstGeom prst="rect">
            <a:avLst/>
          </a:prstGeom>
        </p:spPr>
      </p:pic>
      <p:sp>
        <p:nvSpPr>
          <p:cNvPr id="37" name="Shape 37"/>
          <p:cNvSpPr/>
          <p:nvPr/>
        </p:nvSpPr>
        <p:spPr>
          <a:xfrm>
            <a:off x="623391" y="2109690"/>
            <a:ext cx="2976399" cy="1923599"/>
          </a:xfrm>
          <a:prstGeom prst="rect">
            <a:avLst/>
          </a:prstGeom>
          <a:solidFill>
            <a:srgbClr val="FFFFFF"/>
          </a:solidFill>
          <a:ln w="12700" cap="flat">
            <a:solidFill>
              <a:srgbClr val="4963C7"/>
            </a:solidFill>
            <a:prstDash val="solid"/>
            <a:round/>
            <a:headEnd type="none" w="med" len="med"/>
            <a:tailEnd type="none" w="med" len="med"/>
          </a:ln>
        </p:spPr>
        <p:txBody>
          <a:bodyPr lIns="121900" tIns="60933" rIns="121900" bIns="60933" anchor="ctr" anchorCtr="0">
            <a:noAutofit/>
          </a:bodyPr>
          <a:lstStyle/>
          <a:p>
            <a:endParaRPr sz="2400"/>
          </a:p>
        </p:txBody>
      </p:sp>
      <p:sp>
        <p:nvSpPr>
          <p:cNvPr id="38" name="Shape 38"/>
          <p:cNvSpPr/>
          <p:nvPr/>
        </p:nvSpPr>
        <p:spPr>
          <a:xfrm>
            <a:off x="239334" y="272893"/>
            <a:ext cx="9457373" cy="595600"/>
          </a:xfrm>
          <a:prstGeom prst="rect">
            <a:avLst/>
          </a:prstGeom>
          <a:noFill/>
          <a:ln>
            <a:noFill/>
          </a:ln>
        </p:spPr>
        <p:txBody>
          <a:bodyPr lIns="121900" tIns="60933" rIns="121900" bIns="60933" anchor="t" anchorCtr="0">
            <a:noAutofit/>
          </a:bodyPr>
          <a:lstStyle/>
          <a:p>
            <a:pPr>
              <a:buSzPct val="25000"/>
            </a:pPr>
            <a:endParaRPr lang="sl" sz="4800" b="1" dirty="0">
              <a:solidFill>
                <a:srgbClr val="00B0F0"/>
              </a:solidFill>
              <a:latin typeface="Calibri"/>
              <a:ea typeface="Calibri"/>
              <a:cs typeface="Calibri"/>
              <a:sym typeface="Calibri"/>
            </a:endParaRPr>
          </a:p>
        </p:txBody>
      </p:sp>
      <p:sp>
        <p:nvSpPr>
          <p:cNvPr id="39" name="Shape 39"/>
          <p:cNvSpPr/>
          <p:nvPr/>
        </p:nvSpPr>
        <p:spPr>
          <a:xfrm>
            <a:off x="252691" y="5625597"/>
            <a:ext cx="11686800" cy="595600"/>
          </a:xfrm>
          <a:prstGeom prst="rect">
            <a:avLst/>
          </a:prstGeom>
          <a:noFill/>
          <a:ln>
            <a:noFill/>
          </a:ln>
        </p:spPr>
        <p:txBody>
          <a:bodyPr lIns="121900" tIns="60933" rIns="121900" bIns="60933" anchor="t" anchorCtr="0">
            <a:noAutofit/>
          </a:bodyPr>
          <a:lstStyle/>
          <a:p>
            <a:pPr algn="ctr">
              <a:buSzPct val="25000"/>
            </a:pPr>
            <a:r>
              <a:rPr lang="sl" sz="4800" b="1" dirty="0" smtClean="0">
                <a:solidFill>
                  <a:srgbClr val="00B0F0"/>
                </a:solidFill>
                <a:latin typeface="Calibri"/>
                <a:ea typeface="Calibri"/>
                <a:cs typeface="Calibri"/>
                <a:sym typeface="Calibri"/>
              </a:rPr>
              <a:t>GLOBAL </a:t>
            </a:r>
            <a:r>
              <a:rPr lang="sl" sz="4800" b="1" dirty="0">
                <a:solidFill>
                  <a:srgbClr val="00B0F0"/>
                </a:solidFill>
                <a:latin typeface="Calibri"/>
                <a:ea typeface="Calibri"/>
                <a:cs typeface="Calibri"/>
                <a:sym typeface="Calibri"/>
              </a:rPr>
              <a:t>PROBLEM</a:t>
            </a:r>
          </a:p>
        </p:txBody>
      </p:sp>
      <p:sp>
        <p:nvSpPr>
          <p:cNvPr id="40" name="Shape 40"/>
          <p:cNvSpPr/>
          <p:nvPr/>
        </p:nvSpPr>
        <p:spPr>
          <a:xfrm>
            <a:off x="252691" y="1180959"/>
            <a:ext cx="11686800" cy="765600"/>
          </a:xfrm>
          <a:prstGeom prst="rect">
            <a:avLst/>
          </a:prstGeom>
          <a:noFill/>
          <a:ln>
            <a:noFill/>
          </a:ln>
        </p:spPr>
        <p:txBody>
          <a:bodyPr lIns="121900" tIns="60933" rIns="121900" bIns="60933" anchor="t" anchorCtr="0">
            <a:noAutofit/>
          </a:bodyPr>
          <a:lstStyle/>
          <a:p>
            <a:pPr algn="ctr">
              <a:buSzPct val="25000"/>
            </a:pPr>
            <a:r>
              <a:rPr lang="sl" sz="6400" b="1">
                <a:solidFill>
                  <a:srgbClr val="000000"/>
                </a:solidFill>
                <a:latin typeface="Calibri"/>
                <a:ea typeface="Calibri"/>
                <a:cs typeface="Calibri"/>
                <a:sym typeface="Calibri"/>
              </a:rPr>
              <a:t>3-14 minutes</a:t>
            </a:r>
          </a:p>
        </p:txBody>
      </p:sp>
      <p:pic>
        <p:nvPicPr>
          <p:cNvPr id="41" name="Shape 41"/>
          <p:cNvPicPr preferRelativeResize="0"/>
          <p:nvPr/>
        </p:nvPicPr>
        <p:blipFill>
          <a:blip r:embed="rId4"/>
          <a:stretch>
            <a:fillRect/>
          </a:stretch>
        </p:blipFill>
        <p:spPr>
          <a:xfrm>
            <a:off x="239334" y="1547368"/>
            <a:ext cx="4128465" cy="2818233"/>
          </a:xfrm>
          <a:prstGeom prst="rect">
            <a:avLst/>
          </a:prstGeom>
        </p:spPr>
      </p:pic>
      <p:pic>
        <p:nvPicPr>
          <p:cNvPr id="42" name="Shape 42"/>
          <p:cNvPicPr preferRelativeResize="0"/>
          <p:nvPr/>
        </p:nvPicPr>
        <p:blipFill>
          <a:blip r:embed="rId5"/>
          <a:stretch>
            <a:fillRect/>
          </a:stretch>
        </p:blipFill>
        <p:spPr>
          <a:xfrm>
            <a:off x="4559834" y="1720697"/>
            <a:ext cx="2932399" cy="2348232"/>
          </a:xfrm>
          <a:prstGeom prst="rect">
            <a:avLst/>
          </a:prstGeom>
        </p:spPr>
      </p:pic>
      <p:pic>
        <p:nvPicPr>
          <p:cNvPr id="43" name="Shape 43"/>
          <p:cNvPicPr preferRelativeResize="0"/>
          <p:nvPr/>
        </p:nvPicPr>
        <p:blipFill>
          <a:blip r:embed="rId6"/>
          <a:stretch>
            <a:fillRect/>
          </a:stretch>
        </p:blipFill>
        <p:spPr>
          <a:xfrm>
            <a:off x="8428234" y="1807333"/>
            <a:ext cx="3044367" cy="2252867"/>
          </a:xfrm>
          <a:prstGeom prst="rect">
            <a:avLst/>
          </a:prstGeom>
        </p:spPr>
      </p:pic>
      <p:sp>
        <p:nvSpPr>
          <p:cNvPr id="44" name="Shape 44"/>
          <p:cNvSpPr txBox="1"/>
          <p:nvPr/>
        </p:nvSpPr>
        <p:spPr>
          <a:xfrm>
            <a:off x="815412" y="4365178"/>
            <a:ext cx="2706000" cy="992399"/>
          </a:xfrm>
          <a:prstGeom prst="rect">
            <a:avLst/>
          </a:prstGeom>
          <a:noFill/>
          <a:ln>
            <a:noFill/>
          </a:ln>
        </p:spPr>
        <p:txBody>
          <a:bodyPr lIns="121900" tIns="60933" rIns="121900" bIns="60933" anchor="t" anchorCtr="0">
            <a:noAutofit/>
          </a:bodyPr>
          <a:lstStyle/>
          <a:p>
            <a:pPr algn="ctr">
              <a:buSzPct val="25000"/>
            </a:pPr>
            <a:r>
              <a:rPr lang="sl" sz="5867" b="1" dirty="0">
                <a:solidFill>
                  <a:srgbClr val="FFFFFF"/>
                </a:solidFill>
                <a:latin typeface="Calibri"/>
                <a:ea typeface="Calibri"/>
                <a:cs typeface="Calibri"/>
                <a:sym typeface="Calibri"/>
              </a:rPr>
              <a:t>38 X</a:t>
            </a:r>
          </a:p>
          <a:p>
            <a:pPr algn="ctr">
              <a:buSzPct val="25000"/>
            </a:pPr>
            <a:r>
              <a:rPr lang="sl" sz="2667" b="1" dirty="0">
                <a:solidFill>
                  <a:srgbClr val="FFFFFF"/>
                </a:solidFill>
                <a:latin typeface="Calibri"/>
                <a:ea typeface="Calibri"/>
                <a:cs typeface="Calibri"/>
                <a:sym typeface="Calibri"/>
              </a:rPr>
              <a:t>Around the Earth</a:t>
            </a:r>
          </a:p>
        </p:txBody>
      </p:sp>
      <p:sp>
        <p:nvSpPr>
          <p:cNvPr id="45" name="Shape 45"/>
          <p:cNvSpPr txBox="1"/>
          <p:nvPr/>
        </p:nvSpPr>
        <p:spPr>
          <a:xfrm>
            <a:off x="4404133" y="4365167"/>
            <a:ext cx="3828000" cy="992399"/>
          </a:xfrm>
          <a:prstGeom prst="rect">
            <a:avLst/>
          </a:prstGeom>
          <a:noFill/>
          <a:ln>
            <a:noFill/>
          </a:ln>
        </p:spPr>
        <p:txBody>
          <a:bodyPr lIns="121900" tIns="60933" rIns="121900" bIns="60933" anchor="t" anchorCtr="0">
            <a:noAutofit/>
          </a:bodyPr>
          <a:lstStyle/>
          <a:p>
            <a:pPr algn="ctr">
              <a:buSzPct val="25000"/>
            </a:pPr>
            <a:r>
              <a:rPr lang="sl" sz="5867" b="1">
                <a:solidFill>
                  <a:srgbClr val="FFFFFF"/>
                </a:solidFill>
                <a:latin typeface="Calibri"/>
                <a:ea typeface="Calibri"/>
                <a:cs typeface="Calibri"/>
                <a:sym typeface="Calibri"/>
              </a:rPr>
              <a:t>2.3</a:t>
            </a:r>
          </a:p>
          <a:p>
            <a:pPr algn="ctr">
              <a:buSzPct val="25000"/>
            </a:pPr>
            <a:r>
              <a:rPr lang="sl" sz="2667" b="1">
                <a:solidFill>
                  <a:srgbClr val="FFFFFF"/>
                </a:solidFill>
                <a:latin typeface="Calibri"/>
                <a:ea typeface="Calibri"/>
                <a:cs typeface="Calibri"/>
                <a:sym typeface="Calibri"/>
              </a:rPr>
              <a:t>Swimming pools of gas</a:t>
            </a:r>
          </a:p>
        </p:txBody>
      </p:sp>
      <p:sp>
        <p:nvSpPr>
          <p:cNvPr id="46" name="Shape 46"/>
          <p:cNvSpPr txBox="1"/>
          <p:nvPr/>
        </p:nvSpPr>
        <p:spPr>
          <a:xfrm>
            <a:off x="8853932" y="4365178"/>
            <a:ext cx="2135200" cy="992399"/>
          </a:xfrm>
          <a:prstGeom prst="rect">
            <a:avLst/>
          </a:prstGeom>
          <a:noFill/>
          <a:ln>
            <a:noFill/>
          </a:ln>
        </p:spPr>
        <p:txBody>
          <a:bodyPr lIns="121900" tIns="60933" rIns="121900" bIns="60933" anchor="t" anchorCtr="0">
            <a:noAutofit/>
          </a:bodyPr>
          <a:lstStyle/>
          <a:p>
            <a:pPr algn="ctr">
              <a:buSzPct val="25000"/>
            </a:pPr>
            <a:r>
              <a:rPr lang="sl" sz="5867" b="1">
                <a:solidFill>
                  <a:srgbClr val="FFFFFF"/>
                </a:solidFill>
                <a:latin typeface="Calibri"/>
                <a:ea typeface="Calibri"/>
                <a:cs typeface="Calibri"/>
                <a:sym typeface="Calibri"/>
              </a:rPr>
              <a:t>730</a:t>
            </a:r>
          </a:p>
          <a:p>
            <a:pPr algn="ctr">
              <a:buSzPct val="25000"/>
            </a:pPr>
            <a:r>
              <a:rPr lang="sl" sz="2667" b="1">
                <a:solidFill>
                  <a:srgbClr val="FFFFFF"/>
                </a:solidFill>
                <a:latin typeface="Calibri"/>
                <a:ea typeface="Calibri"/>
                <a:cs typeface="Calibri"/>
                <a:sym typeface="Calibri"/>
              </a:rPr>
              <a:t>Cubes of CO</a:t>
            </a:r>
            <a:r>
              <a:rPr lang="sl" sz="1600" b="1">
                <a:solidFill>
                  <a:srgbClr val="FFFFFF"/>
                </a:solidFill>
                <a:latin typeface="Calibri"/>
                <a:ea typeface="Calibri"/>
                <a:cs typeface="Calibri"/>
                <a:sym typeface="Calibri"/>
              </a:rPr>
              <a:t>2</a:t>
            </a:r>
          </a:p>
        </p:txBody>
      </p:sp>
      <p:sp>
        <p:nvSpPr>
          <p:cNvPr id="47" name="Shape 47"/>
          <p:cNvSpPr/>
          <p:nvPr/>
        </p:nvSpPr>
        <p:spPr>
          <a:xfrm>
            <a:off x="4072700" y="6332667"/>
            <a:ext cx="4325200" cy="228400"/>
          </a:xfrm>
          <a:prstGeom prst="rect">
            <a:avLst/>
          </a:prstGeom>
          <a:noFill/>
          <a:ln>
            <a:noFill/>
          </a:ln>
        </p:spPr>
        <p:txBody>
          <a:bodyPr lIns="121900" tIns="60933" rIns="121900" bIns="60933" anchor="t" anchorCtr="0">
            <a:noAutofit/>
          </a:bodyPr>
          <a:lstStyle/>
          <a:p>
            <a:pPr>
              <a:buSzPct val="25000"/>
            </a:pPr>
            <a:r>
              <a:rPr lang="sl" sz="1867" dirty="0">
                <a:solidFill>
                  <a:srgbClr val="FFFFFF"/>
                </a:solidFill>
                <a:latin typeface="Calibri"/>
                <a:ea typeface="Calibri"/>
                <a:cs typeface="Calibri"/>
                <a:sym typeface="Calibri"/>
              </a:rPr>
              <a:t>(UCLA Professor Donald Shoup: LA study) </a:t>
            </a:r>
          </a:p>
        </p:txBody>
      </p:sp>
      <p:sp>
        <p:nvSpPr>
          <p:cNvPr id="4" name="Title 3"/>
          <p:cNvSpPr>
            <a:spLocks noGrp="1"/>
          </p:cNvSpPr>
          <p:nvPr>
            <p:ph type="title"/>
          </p:nvPr>
        </p:nvSpPr>
        <p:spPr/>
        <p:txBody>
          <a:bodyPr/>
          <a:lstStyle/>
          <a:p>
            <a:r>
              <a:rPr lang="en-US" dirty="0" smtClean="0"/>
              <a:t>Illustrative </a:t>
            </a:r>
            <a:r>
              <a:rPr lang="en-US" dirty="0" smtClean="0"/>
              <a:t>example of parking in 15 blocks in Westwood (LA)</a:t>
            </a:r>
            <a:endParaRPr lang="en-US" dirty="0"/>
          </a:p>
        </p:txBody>
      </p:sp>
    </p:spTree>
    <p:extLst>
      <p:ext uri="{BB962C8B-B14F-4D97-AF65-F5344CB8AC3E}">
        <p14:creationId xmlns:p14="http://schemas.microsoft.com/office/powerpoint/2010/main" val="2236186106"/>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EURIDICE FP7 IP</a:t>
            </a:r>
            <a:endParaRPr lang="en-US" dirty="0"/>
          </a:p>
        </p:txBody>
      </p:sp>
      <p:sp>
        <p:nvSpPr>
          <p:cNvPr id="6"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nvGraphicFramePr>
        <p:xfrm>
          <a:off x="1087820" y="1939158"/>
          <a:ext cx="9650939" cy="4237805"/>
        </p:xfrm>
        <a:graphic>
          <a:graphicData uri="http://schemas.openxmlformats.org/presentationml/2006/ole">
            <mc:AlternateContent xmlns:mc="http://schemas.openxmlformats.org/markup-compatibility/2006">
              <mc:Choice xmlns:v="urn:schemas-microsoft-com:vml" Requires="v">
                <p:oleObj spid="_x0000_s25628" r:id="rId3" imgW="9924288" imgH="4353458" progId="Visio.Drawing.11">
                  <p:embed/>
                </p:oleObj>
              </mc:Choice>
              <mc:Fallback>
                <p:oleObj r:id="rId3" imgW="9924288" imgH="4353458"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820" y="1939158"/>
                        <a:ext cx="9650939" cy="4237805"/>
                      </a:xfrm>
                      <a:prstGeom prst="rect">
                        <a:avLst/>
                      </a:prstGeom>
                      <a:noFill/>
                    </p:spPr>
                  </p:pic>
                </p:oleObj>
              </mc:Fallback>
            </mc:AlternateContent>
          </a:graphicData>
        </a:graphic>
      </p:graphicFrame>
    </p:spTree>
    <p:extLst>
      <p:ext uri="{BB962C8B-B14F-4D97-AF65-F5344CB8AC3E}">
        <p14:creationId xmlns:p14="http://schemas.microsoft.com/office/powerpoint/2010/main" val="61686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Intelligent cargo</a:t>
            </a:r>
            <a:endParaRPr lang="en-US" dirty="0"/>
          </a:p>
        </p:txBody>
      </p:sp>
      <p:sp>
        <p:nvSpPr>
          <p:cNvPr id="7" name="Content Placeholder 6"/>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9450" y="1112464"/>
            <a:ext cx="8234700" cy="553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81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8"/>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896035" y="304800"/>
            <a:ext cx="8525435" cy="639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551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eaLnBrk="1" hangingPunct="1"/>
            <a:r>
              <a:rPr lang="en-US" altLang="en-US" smtClean="0"/>
              <a:t>EURIDICE Context Model (ECM)</a:t>
            </a:r>
          </a:p>
        </p:txBody>
      </p:sp>
      <p:pic>
        <p:nvPicPr>
          <p:cNvPr id="1331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2412" y="1761565"/>
            <a:ext cx="4865688"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nvSpPr>
        <p:spPr bwMode="auto">
          <a:xfrm>
            <a:off x="5340351" y="5762065"/>
            <a:ext cx="328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514350" algn="l"/>
                <a:tab pos="5581650" algn="l"/>
                <a:tab pos="5753100" algn="r"/>
              </a:tabLst>
              <a:defRPr>
                <a:solidFill>
                  <a:schemeClr val="tx1"/>
                </a:solidFill>
                <a:latin typeface="Arial" panose="020B0604020202020204" pitchFamily="34" charset="0"/>
              </a:defRPr>
            </a:lvl1pPr>
            <a:lvl2pPr marL="742950" indent="-285750" eaLnBrk="0" hangingPunct="0">
              <a:tabLst>
                <a:tab pos="514350" algn="l"/>
                <a:tab pos="5581650" algn="l"/>
                <a:tab pos="5753100" algn="r"/>
              </a:tabLst>
              <a:defRPr>
                <a:solidFill>
                  <a:schemeClr val="tx1"/>
                </a:solidFill>
                <a:latin typeface="Arial" panose="020B0604020202020204" pitchFamily="34" charset="0"/>
              </a:defRPr>
            </a:lvl2pPr>
            <a:lvl3pPr marL="1143000" indent="-228600" eaLnBrk="0" hangingPunct="0">
              <a:tabLst>
                <a:tab pos="514350" algn="l"/>
                <a:tab pos="5581650" algn="l"/>
                <a:tab pos="5753100" algn="r"/>
              </a:tabLst>
              <a:defRPr>
                <a:solidFill>
                  <a:schemeClr val="tx1"/>
                </a:solidFill>
                <a:latin typeface="Arial" panose="020B0604020202020204" pitchFamily="34" charset="0"/>
              </a:defRPr>
            </a:lvl3pPr>
            <a:lvl4pPr marL="1600200" indent="-228600" eaLnBrk="0" hangingPunct="0">
              <a:tabLst>
                <a:tab pos="514350" algn="l"/>
                <a:tab pos="5581650" algn="l"/>
                <a:tab pos="5753100" algn="r"/>
              </a:tabLst>
              <a:defRPr>
                <a:solidFill>
                  <a:schemeClr val="tx1"/>
                </a:solidFill>
                <a:latin typeface="Arial" panose="020B0604020202020204" pitchFamily="34" charset="0"/>
              </a:defRPr>
            </a:lvl4pPr>
            <a:lvl5pPr marL="2057400" indent="-228600" eaLnBrk="0" hangingPunct="0">
              <a:tabLst>
                <a:tab pos="514350" algn="l"/>
                <a:tab pos="5581650" algn="l"/>
                <a:tab pos="5753100" algn="r"/>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514350" algn="l"/>
                <a:tab pos="5581650" algn="l"/>
                <a:tab pos="5753100" algn="r"/>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514350" algn="l"/>
                <a:tab pos="5581650" algn="l"/>
                <a:tab pos="5753100" algn="r"/>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514350" algn="l"/>
                <a:tab pos="5581650" algn="l"/>
                <a:tab pos="5753100" algn="r"/>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514350" algn="l"/>
                <a:tab pos="5581650" algn="l"/>
                <a:tab pos="5753100" algn="r"/>
              </a:tabLst>
              <a:defRPr>
                <a:solidFill>
                  <a:schemeClr val="tx1"/>
                </a:solidFill>
                <a:latin typeface="Arial" panose="020B0604020202020204" pitchFamily="34" charset="0"/>
              </a:defRPr>
            </a:lvl9pPr>
          </a:lstStyle>
          <a:p>
            <a:r>
              <a:rPr lang="en-GB" altLang="en-US" sz="1000" b="1">
                <a:cs typeface="Times New Roman" panose="02020603050405020304" pitchFamily="18" charset="0"/>
              </a:rPr>
              <a:t>Figure 1: </a:t>
            </a:r>
            <a:r>
              <a:rPr lang="en-GB" altLang="en-US" sz="1000">
                <a:cs typeface="Times New Roman" panose="02020603050405020304" pitchFamily="18" charset="0"/>
              </a:rPr>
              <a:t>Structure of the EURIDICE context model</a:t>
            </a:r>
            <a:endParaRPr lang="en-GB" altLang="en-US"/>
          </a:p>
        </p:txBody>
      </p:sp>
      <p:sp>
        <p:nvSpPr>
          <p:cNvPr id="89" name="Rectangle 88"/>
          <p:cNvSpPr/>
          <p:nvPr/>
        </p:nvSpPr>
        <p:spPr>
          <a:xfrm>
            <a:off x="1625601" y="1761564"/>
            <a:ext cx="3500437" cy="4339650"/>
          </a:xfrm>
          <a:prstGeom prst="rect">
            <a:avLst/>
          </a:prstGeom>
        </p:spPr>
        <p:txBody>
          <a:bodyPr>
            <a:spAutoFit/>
          </a:bodyPr>
          <a:lstStyle/>
          <a:p>
            <a:pPr algn="just">
              <a:defRPr/>
            </a:pPr>
            <a:r>
              <a:rPr lang="en-US" sz="1600" b="1" dirty="0">
                <a:cs typeface="Times New Roman" pitchFamily="18" charset="0"/>
              </a:rPr>
              <a:t>ECM</a:t>
            </a:r>
            <a:r>
              <a:rPr lang="en-US" sz="1600" dirty="0">
                <a:cs typeface="Times New Roman" pitchFamily="18" charset="0"/>
              </a:rPr>
              <a:t> - data and knowledge structure allowing access to cargo-related information (and services) from different domains and actors involved in Intelligent Cargo applications.</a:t>
            </a:r>
          </a:p>
          <a:p>
            <a:pPr algn="just">
              <a:buFont typeface="Arial" pitchFamily="34" charset="0"/>
              <a:buChar char="•"/>
              <a:defRPr/>
            </a:pPr>
            <a:endParaRPr lang="en-US" sz="1600" dirty="0">
              <a:cs typeface="Times New Roman" pitchFamily="18" charset="0"/>
            </a:endParaRPr>
          </a:p>
          <a:p>
            <a:pPr algn="just">
              <a:buFont typeface="Arial" pitchFamily="34" charset="0"/>
              <a:buChar char="•"/>
              <a:defRPr/>
            </a:pPr>
            <a:endParaRPr lang="en-US" sz="1600" dirty="0">
              <a:cs typeface="Times New Roman" pitchFamily="18" charset="0"/>
            </a:endParaRPr>
          </a:p>
          <a:p>
            <a:pPr algn="just">
              <a:defRPr/>
            </a:pPr>
            <a:r>
              <a:rPr lang="en-US" sz="1600" b="1" dirty="0">
                <a:cs typeface="Times New Roman" pitchFamily="18" charset="0"/>
              </a:rPr>
              <a:t>ECM Layers: </a:t>
            </a:r>
            <a:r>
              <a:rPr lang="en-US" sz="1600" dirty="0">
                <a:cs typeface="Times New Roman" pitchFamily="18" charset="0"/>
              </a:rPr>
              <a:t>Physical Layer (including core entities), Organizational Layer, Operational Layer, Regulatory Layer. </a:t>
            </a:r>
          </a:p>
          <a:p>
            <a:pPr algn="just">
              <a:buFont typeface="Arial" pitchFamily="34" charset="0"/>
              <a:buChar char="•"/>
              <a:defRPr/>
            </a:pPr>
            <a:endParaRPr lang="en-US" sz="1600" dirty="0">
              <a:cs typeface="Times New Roman" pitchFamily="18" charset="0"/>
            </a:endParaRPr>
          </a:p>
          <a:p>
            <a:pPr algn="just">
              <a:buFont typeface="Arial" pitchFamily="34" charset="0"/>
              <a:buChar char="•"/>
              <a:defRPr/>
            </a:pPr>
            <a:endParaRPr lang="en-US" sz="1600" dirty="0">
              <a:cs typeface="Times New Roman" pitchFamily="18" charset="0"/>
            </a:endParaRPr>
          </a:p>
          <a:p>
            <a:pPr algn="just">
              <a:defRPr/>
            </a:pPr>
            <a:r>
              <a:rPr lang="en-US" sz="1600" b="1" dirty="0">
                <a:cs typeface="Times New Roman" pitchFamily="18" charset="0"/>
              </a:rPr>
              <a:t>ECM Domains: </a:t>
            </a:r>
            <a:r>
              <a:rPr lang="en-US" sz="1600" dirty="0">
                <a:cs typeface="Times New Roman" pitchFamily="18" charset="0"/>
              </a:rPr>
              <a:t>Cargo Domain, Environment Domain, Transport Domain.</a:t>
            </a:r>
          </a:p>
          <a:p>
            <a:pPr>
              <a:defRPr/>
            </a:pPr>
            <a:endParaRPr lang="en-US" b="1" dirty="0">
              <a:cs typeface="Times New Roman" pitchFamily="18" charset="0"/>
            </a:endParaRPr>
          </a:p>
          <a:p>
            <a:pPr>
              <a:defRPr/>
            </a:pPr>
            <a:endParaRPr lang="en-US" dirty="0">
              <a:cs typeface="Times New Roman" pitchFamily="18" charset="0"/>
            </a:endParaRPr>
          </a:p>
        </p:txBody>
      </p:sp>
    </p:spTree>
    <p:extLst>
      <p:ext uri="{BB962C8B-B14F-4D97-AF65-F5344CB8AC3E}">
        <p14:creationId xmlns:p14="http://schemas.microsoft.com/office/powerpoint/2010/main" val="236443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l"/>
            <a:r>
              <a:rPr lang="en-US" dirty="0" smtClean="0"/>
              <a:t>Intelligent freight transport</a:t>
            </a:r>
          </a:p>
        </p:txBody>
      </p:sp>
      <p:sp>
        <p:nvSpPr>
          <p:cNvPr id="13" name="Content Placeholder 4"/>
          <p:cNvSpPr>
            <a:spLocks noGrp="1"/>
          </p:cNvSpPr>
          <p:nvPr>
            <p:ph idx="1"/>
          </p:nvPr>
        </p:nvSpPr>
        <p:spPr>
          <a:xfrm>
            <a:off x="609600" y="1371600"/>
            <a:ext cx="7233683" cy="4800600"/>
          </a:xfrm>
        </p:spPr>
        <p:txBody>
          <a:bodyPr/>
          <a:lstStyle/>
          <a:p>
            <a:r>
              <a:rPr lang="en-US" dirty="0" smtClean="0"/>
              <a:t>Monitoring, predicting and planning freight transport</a:t>
            </a:r>
          </a:p>
          <a:p>
            <a:r>
              <a:rPr lang="en-US" dirty="0" smtClean="0"/>
              <a:t>Intelligent cargo, hitchhiking cargo</a:t>
            </a:r>
          </a:p>
          <a:p>
            <a:r>
              <a:rPr lang="en-US" dirty="0" smtClean="0"/>
              <a:t>Prototype</a:t>
            </a:r>
            <a:r>
              <a:rPr lang="en-US" dirty="0"/>
              <a:t> </a:t>
            </a:r>
            <a:r>
              <a:rPr lang="en-US" dirty="0" smtClean="0"/>
              <a:t>services</a:t>
            </a:r>
          </a:p>
          <a:p>
            <a:r>
              <a:rPr lang="en-US" dirty="0" smtClean="0"/>
              <a:t>Predicting and planning efficient routes for distribution</a:t>
            </a:r>
          </a:p>
          <a:p>
            <a:r>
              <a:rPr lang="en-US" dirty="0" smtClean="0"/>
              <a:t>Monitoring goods status</a:t>
            </a:r>
          </a:p>
          <a:p>
            <a:r>
              <a:rPr lang="en-US" dirty="0" smtClean="0"/>
              <a:t>Freight Transport </a:t>
            </a:r>
            <a:r>
              <a:rPr lang="en-US" dirty="0" err="1" smtClean="0"/>
              <a:t>Optimisation</a:t>
            </a:r>
            <a:endParaRPr lang="en-US" dirty="0" smtClean="0"/>
          </a:p>
          <a:p>
            <a:endParaRPr lang="en-US" dirty="0"/>
          </a:p>
        </p:txBody>
      </p:sp>
      <p:pic>
        <p:nvPicPr>
          <p:cNvPr id="8195" name="Picture 3" descr="euridice_printscreen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47" y="96837"/>
            <a:ext cx="2501929" cy="312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2605" t="33276" r="44434" b="23196"/>
          <a:stretch>
            <a:fillRect/>
          </a:stretch>
        </p:blipFill>
        <p:spPr bwMode="auto">
          <a:xfrm>
            <a:off x="8301540" y="647703"/>
            <a:ext cx="2271210" cy="268396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97" name="Picture 6" descr="Euridicescree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1788" y="1213916"/>
            <a:ext cx="1786487" cy="240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3819" y="2174890"/>
            <a:ext cx="2692431" cy="1680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2533" y="2784491"/>
            <a:ext cx="2597179" cy="162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6941" y="3885152"/>
            <a:ext cx="3268171" cy="21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03124" y="3189283"/>
            <a:ext cx="2332593" cy="2616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3657" y="4497399"/>
            <a:ext cx="1921955" cy="194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8164" y="5201728"/>
            <a:ext cx="1824588" cy="133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1694" y="5155160"/>
            <a:ext cx="2112458" cy="138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842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90765" y="1349406"/>
            <a:ext cx="1680466" cy="715089"/>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smtClean="0">
                <a:solidFill>
                  <a:srgbClr val="0070C0"/>
                </a:solidFill>
              </a:rPr>
              <a:t>Multi-Criteria</a:t>
            </a:r>
          </a:p>
          <a:p>
            <a:pPr algn="ctr"/>
            <a:r>
              <a:rPr lang="en-GB" dirty="0" smtClean="0">
                <a:solidFill>
                  <a:srgbClr val="0070C0"/>
                </a:solidFill>
              </a:rPr>
              <a:t>Planner</a:t>
            </a:r>
            <a:endParaRPr lang="en-GB" dirty="0">
              <a:solidFill>
                <a:srgbClr val="0070C0"/>
              </a:solidFill>
            </a:endParaRPr>
          </a:p>
        </p:txBody>
      </p:sp>
      <p:sp>
        <p:nvSpPr>
          <p:cNvPr id="6" name="TextBox 5"/>
          <p:cNvSpPr txBox="1"/>
          <p:nvPr/>
        </p:nvSpPr>
        <p:spPr>
          <a:xfrm>
            <a:off x="6154812" y="1349406"/>
            <a:ext cx="1746314" cy="715089"/>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smtClean="0">
                <a:solidFill>
                  <a:srgbClr val="0070C0"/>
                </a:solidFill>
              </a:rPr>
              <a:t>Service</a:t>
            </a:r>
          </a:p>
          <a:p>
            <a:pPr algn="ctr"/>
            <a:r>
              <a:rPr lang="en-GB" dirty="0" smtClean="0">
                <a:solidFill>
                  <a:srgbClr val="0070C0"/>
                </a:solidFill>
              </a:rPr>
              <a:t>Broker</a:t>
            </a:r>
            <a:endParaRPr lang="en-GB" dirty="0">
              <a:solidFill>
                <a:srgbClr val="0070C0"/>
              </a:solidFill>
            </a:endParaRPr>
          </a:p>
        </p:txBody>
      </p:sp>
      <p:sp>
        <p:nvSpPr>
          <p:cNvPr id="7" name="TextBox 6"/>
          <p:cNvSpPr txBox="1"/>
          <p:nvPr/>
        </p:nvSpPr>
        <p:spPr>
          <a:xfrm>
            <a:off x="8584707" y="1349406"/>
            <a:ext cx="1661711" cy="715089"/>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dirty="0" smtClean="0">
                <a:solidFill>
                  <a:srgbClr val="0070C0"/>
                </a:solidFill>
              </a:rPr>
              <a:t>Personal</a:t>
            </a:r>
          </a:p>
          <a:p>
            <a:pPr algn="ctr"/>
            <a:r>
              <a:rPr lang="en-GB" dirty="0" smtClean="0">
                <a:solidFill>
                  <a:srgbClr val="0070C0"/>
                </a:solidFill>
              </a:rPr>
              <a:t>Advisor</a:t>
            </a:r>
            <a:endParaRPr lang="en-GB" dirty="0">
              <a:solidFill>
                <a:srgbClr val="0070C0"/>
              </a:solidFill>
            </a:endParaRPr>
          </a:p>
        </p:txBody>
      </p:sp>
      <p:sp>
        <p:nvSpPr>
          <p:cNvPr id="8" name="Rounded Rectangle 7"/>
          <p:cNvSpPr/>
          <p:nvPr/>
        </p:nvSpPr>
        <p:spPr>
          <a:xfrm>
            <a:off x="3790765" y="2651760"/>
            <a:ext cx="6489577" cy="475488"/>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err="1">
                <a:solidFill>
                  <a:srgbClr val="0070C0"/>
                </a:solidFill>
              </a:rPr>
              <a:t>M</a:t>
            </a:r>
            <a:r>
              <a:rPr lang="en-GB" dirty="0" err="1" smtClean="0">
                <a:solidFill>
                  <a:srgbClr val="0070C0"/>
                </a:solidFill>
              </a:rPr>
              <a:t>obiS</a:t>
            </a:r>
            <a:r>
              <a:rPr lang="en-GB" dirty="0" smtClean="0">
                <a:solidFill>
                  <a:srgbClr val="0070C0"/>
                </a:solidFill>
              </a:rPr>
              <a:t> Knowledge</a:t>
            </a:r>
            <a:endParaRPr lang="en-GB" dirty="0">
              <a:solidFill>
                <a:srgbClr val="0070C0"/>
              </a:solidFill>
            </a:endParaRPr>
          </a:p>
        </p:txBody>
      </p:sp>
      <p:sp>
        <p:nvSpPr>
          <p:cNvPr id="9" name="Rounded Rectangle 8"/>
          <p:cNvSpPr/>
          <p:nvPr/>
        </p:nvSpPr>
        <p:spPr>
          <a:xfrm>
            <a:off x="3790765" y="3408580"/>
            <a:ext cx="2112885" cy="89708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r>
              <a:rPr lang="en-GB" dirty="0" smtClean="0"/>
              <a:t>Data Processing</a:t>
            </a:r>
          </a:p>
          <a:p>
            <a:pPr marL="285750" indent="-285750">
              <a:buFontTx/>
              <a:buChar char="-"/>
            </a:pPr>
            <a:r>
              <a:rPr lang="en-GB" sz="1400" dirty="0" smtClean="0"/>
              <a:t>Routing</a:t>
            </a:r>
          </a:p>
          <a:p>
            <a:pPr marL="285750" indent="-285750">
              <a:buFontTx/>
              <a:buChar char="-"/>
            </a:pPr>
            <a:r>
              <a:rPr lang="en-GB" sz="1400" dirty="0" smtClean="0"/>
              <a:t>Event Processing etc.</a:t>
            </a:r>
            <a:endParaRPr lang="en-GB" sz="1400" dirty="0"/>
          </a:p>
        </p:txBody>
      </p:sp>
      <p:sp>
        <p:nvSpPr>
          <p:cNvPr id="10" name="Rounded Rectangle 9"/>
          <p:cNvSpPr/>
          <p:nvPr/>
        </p:nvSpPr>
        <p:spPr>
          <a:xfrm>
            <a:off x="5988052" y="3408580"/>
            <a:ext cx="2068497" cy="89708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r>
              <a:rPr lang="en-GB" dirty="0" smtClean="0"/>
              <a:t>Service Offers</a:t>
            </a:r>
          </a:p>
          <a:p>
            <a:pPr marL="285750" indent="-285750">
              <a:buFontTx/>
              <a:buChar char="-"/>
            </a:pPr>
            <a:r>
              <a:rPr lang="en-GB" sz="1400" dirty="0" smtClean="0"/>
              <a:t>Ticketing</a:t>
            </a:r>
          </a:p>
          <a:p>
            <a:pPr marL="285750" indent="-285750">
              <a:buFontTx/>
              <a:buChar char="-"/>
            </a:pPr>
            <a:r>
              <a:rPr lang="en-GB" sz="1400" dirty="0" smtClean="0"/>
              <a:t>Clearing etc.</a:t>
            </a:r>
            <a:endParaRPr lang="en-GB" sz="1400" dirty="0"/>
          </a:p>
        </p:txBody>
      </p:sp>
      <p:sp>
        <p:nvSpPr>
          <p:cNvPr id="11" name="Rounded Rectangle 10"/>
          <p:cNvSpPr/>
          <p:nvPr/>
        </p:nvSpPr>
        <p:spPr>
          <a:xfrm>
            <a:off x="8345010" y="3408580"/>
            <a:ext cx="1901408" cy="897089"/>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r>
              <a:rPr lang="en-GB" dirty="0" smtClean="0">
                <a:solidFill>
                  <a:srgbClr val="0070C0"/>
                </a:solidFill>
              </a:rPr>
              <a:t>Crowd </a:t>
            </a:r>
          </a:p>
          <a:p>
            <a:r>
              <a:rPr lang="en-GB" dirty="0" smtClean="0">
                <a:solidFill>
                  <a:srgbClr val="0070C0"/>
                </a:solidFill>
              </a:rPr>
              <a:t>Learning</a:t>
            </a:r>
          </a:p>
          <a:p>
            <a:r>
              <a:rPr lang="en-GB" sz="1400" dirty="0" smtClean="0">
                <a:solidFill>
                  <a:srgbClr val="0070C0"/>
                </a:solidFill>
              </a:rPr>
              <a:t>“Federation”</a:t>
            </a:r>
            <a:endParaRPr lang="en-GB" sz="1400" dirty="0">
              <a:solidFill>
                <a:srgbClr val="0070C0"/>
              </a:solidFill>
            </a:endParaRPr>
          </a:p>
        </p:txBody>
      </p:sp>
      <p:sp>
        <p:nvSpPr>
          <p:cNvPr id="12" name="Rounded Rectangle 11"/>
          <p:cNvSpPr/>
          <p:nvPr/>
        </p:nvSpPr>
        <p:spPr>
          <a:xfrm>
            <a:off x="3701988" y="3329126"/>
            <a:ext cx="4483224" cy="1083076"/>
          </a:xfrm>
          <a:prstGeom prst="roundRect">
            <a:avLst/>
          </a:prstGeom>
          <a:no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3" name="TextBox 12"/>
          <p:cNvSpPr txBox="1"/>
          <p:nvPr/>
        </p:nvSpPr>
        <p:spPr>
          <a:xfrm>
            <a:off x="809533" y="1393795"/>
            <a:ext cx="1992853" cy="646331"/>
          </a:xfrm>
          <a:prstGeom prst="rect">
            <a:avLst/>
          </a:prstGeom>
          <a:noFill/>
        </p:spPr>
        <p:txBody>
          <a:bodyPr wrap="none" rtlCol="0">
            <a:spAutoFit/>
          </a:bodyPr>
          <a:lstStyle/>
          <a:p>
            <a:pPr algn="ctr"/>
            <a:r>
              <a:rPr lang="en-GB" dirty="0" smtClean="0"/>
              <a:t>Personalized</a:t>
            </a:r>
          </a:p>
          <a:p>
            <a:pPr algn="ctr"/>
            <a:r>
              <a:rPr lang="en-GB" dirty="0" err="1"/>
              <a:t>M</a:t>
            </a:r>
            <a:r>
              <a:rPr lang="en-GB" dirty="0" err="1" smtClean="0"/>
              <a:t>obiS</a:t>
            </a:r>
            <a:r>
              <a:rPr lang="en-GB" dirty="0" smtClean="0"/>
              <a:t> Applications</a:t>
            </a:r>
            <a:endParaRPr lang="en-GB" dirty="0"/>
          </a:p>
        </p:txBody>
      </p:sp>
      <p:sp>
        <p:nvSpPr>
          <p:cNvPr id="14" name="TextBox 13"/>
          <p:cNvSpPr txBox="1"/>
          <p:nvPr/>
        </p:nvSpPr>
        <p:spPr>
          <a:xfrm>
            <a:off x="758239" y="3025648"/>
            <a:ext cx="2095446" cy="923330"/>
          </a:xfrm>
          <a:prstGeom prst="rect">
            <a:avLst/>
          </a:prstGeom>
          <a:noFill/>
        </p:spPr>
        <p:txBody>
          <a:bodyPr wrap="none" rtlCol="0">
            <a:spAutoFit/>
          </a:bodyPr>
          <a:lstStyle/>
          <a:p>
            <a:pPr algn="ctr"/>
            <a:r>
              <a:rPr lang="en-GB" dirty="0" err="1"/>
              <a:t>M</a:t>
            </a:r>
            <a:r>
              <a:rPr lang="en-GB" dirty="0" err="1" smtClean="0"/>
              <a:t>obiS</a:t>
            </a:r>
            <a:r>
              <a:rPr lang="en-GB" dirty="0" smtClean="0"/>
              <a:t> Information</a:t>
            </a:r>
          </a:p>
          <a:p>
            <a:pPr algn="ctr"/>
            <a:r>
              <a:rPr lang="en-GB" dirty="0" smtClean="0"/>
              <a:t>Processing</a:t>
            </a:r>
          </a:p>
          <a:p>
            <a:pPr algn="ctr"/>
            <a:r>
              <a:rPr lang="en-GB" dirty="0" smtClean="0">
                <a:solidFill>
                  <a:srgbClr val="0070C0"/>
                </a:solidFill>
              </a:rPr>
              <a:t>(Decision Support)</a:t>
            </a:r>
            <a:endParaRPr lang="en-GB" dirty="0">
              <a:solidFill>
                <a:srgbClr val="0070C0"/>
              </a:solidFill>
            </a:endParaRPr>
          </a:p>
        </p:txBody>
      </p:sp>
      <p:sp>
        <p:nvSpPr>
          <p:cNvPr id="15" name="TextBox 14"/>
          <p:cNvSpPr txBox="1"/>
          <p:nvPr/>
        </p:nvSpPr>
        <p:spPr>
          <a:xfrm>
            <a:off x="1157551" y="5080335"/>
            <a:ext cx="1296830" cy="923330"/>
          </a:xfrm>
          <a:prstGeom prst="rect">
            <a:avLst/>
          </a:prstGeom>
          <a:noFill/>
        </p:spPr>
        <p:txBody>
          <a:bodyPr wrap="none" rtlCol="0">
            <a:spAutoFit/>
          </a:bodyPr>
          <a:lstStyle/>
          <a:p>
            <a:pPr algn="ctr"/>
            <a:r>
              <a:rPr lang="en-GB" dirty="0" smtClean="0"/>
              <a:t>Available</a:t>
            </a:r>
          </a:p>
          <a:p>
            <a:pPr algn="ctr"/>
            <a:r>
              <a:rPr lang="en-GB" dirty="0" smtClean="0"/>
              <a:t>Information</a:t>
            </a:r>
          </a:p>
          <a:p>
            <a:pPr algn="ctr"/>
            <a:r>
              <a:rPr lang="en-GB" dirty="0" smtClean="0"/>
              <a:t>Types</a:t>
            </a:r>
            <a:endParaRPr lang="en-GB" dirty="0"/>
          </a:p>
        </p:txBody>
      </p:sp>
      <p:sp>
        <p:nvSpPr>
          <p:cNvPr id="16" name="Rounded Rectangle 15"/>
          <p:cNvSpPr/>
          <p:nvPr/>
        </p:nvSpPr>
        <p:spPr>
          <a:xfrm>
            <a:off x="3790765" y="4847208"/>
            <a:ext cx="1056442"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Traffic</a:t>
            </a:r>
            <a:endParaRPr lang="en-GB" dirty="0"/>
          </a:p>
        </p:txBody>
      </p:sp>
      <p:sp>
        <p:nvSpPr>
          <p:cNvPr id="17" name="Rounded Rectangle 16"/>
          <p:cNvSpPr/>
          <p:nvPr/>
        </p:nvSpPr>
        <p:spPr>
          <a:xfrm>
            <a:off x="5131296" y="4847208"/>
            <a:ext cx="1148388"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POI</a:t>
            </a:r>
            <a:endParaRPr lang="en-GB" dirty="0"/>
          </a:p>
        </p:txBody>
      </p:sp>
      <p:sp>
        <p:nvSpPr>
          <p:cNvPr id="18" name="Rounded Rectangle 17"/>
          <p:cNvSpPr/>
          <p:nvPr/>
        </p:nvSpPr>
        <p:spPr>
          <a:xfrm>
            <a:off x="6563772" y="4847208"/>
            <a:ext cx="1337353"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Social</a:t>
            </a:r>
          </a:p>
          <a:p>
            <a:pPr algn="ctr"/>
            <a:r>
              <a:rPr lang="en-GB" dirty="0" smtClean="0"/>
              <a:t>Media</a:t>
            </a:r>
            <a:endParaRPr lang="en-GB" dirty="0"/>
          </a:p>
        </p:txBody>
      </p:sp>
      <p:sp>
        <p:nvSpPr>
          <p:cNvPr id="19" name="Rounded Rectangle 18"/>
          <p:cNvSpPr/>
          <p:nvPr/>
        </p:nvSpPr>
        <p:spPr>
          <a:xfrm>
            <a:off x="8185213" y="4847208"/>
            <a:ext cx="2089802"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Environment</a:t>
            </a:r>
            <a:endParaRPr lang="en-GB" dirty="0"/>
          </a:p>
        </p:txBody>
      </p:sp>
      <p:sp>
        <p:nvSpPr>
          <p:cNvPr id="20" name="Rounded Rectangle 19"/>
          <p:cNvSpPr/>
          <p:nvPr/>
        </p:nvSpPr>
        <p:spPr>
          <a:xfrm>
            <a:off x="3790764" y="5770485"/>
            <a:ext cx="2112885"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Events &amp; News</a:t>
            </a:r>
            <a:endParaRPr lang="en-GB" dirty="0"/>
          </a:p>
        </p:txBody>
      </p:sp>
      <p:sp>
        <p:nvSpPr>
          <p:cNvPr id="21" name="Rounded Rectangle 20"/>
          <p:cNvSpPr/>
          <p:nvPr/>
        </p:nvSpPr>
        <p:spPr>
          <a:xfrm>
            <a:off x="6096000" y="5770485"/>
            <a:ext cx="1868286"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Personal Data</a:t>
            </a:r>
            <a:endParaRPr lang="en-GB" dirty="0"/>
          </a:p>
        </p:txBody>
      </p:sp>
      <p:sp>
        <p:nvSpPr>
          <p:cNvPr id="22" name="Rounded Rectangle 21"/>
          <p:cNvSpPr/>
          <p:nvPr/>
        </p:nvSpPr>
        <p:spPr>
          <a:xfrm>
            <a:off x="8185212" y="5770485"/>
            <a:ext cx="2121009" cy="763479"/>
          </a:xfrm>
          <a:prstGeom prst="roundRect">
            <a:avLst/>
          </a:prstGeom>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GB" dirty="0" smtClean="0"/>
              <a:t>Other</a:t>
            </a:r>
            <a:endParaRPr lang="en-GB" dirty="0"/>
          </a:p>
        </p:txBody>
      </p:sp>
      <p:cxnSp>
        <p:nvCxnSpPr>
          <p:cNvPr id="24" name="Straight Arrow Connector 23"/>
          <p:cNvCxnSpPr>
            <a:stCxn id="5" idx="3"/>
            <a:endCxn id="6" idx="1"/>
          </p:cNvCxnSpPr>
          <p:nvPr/>
        </p:nvCxnSpPr>
        <p:spPr>
          <a:xfrm>
            <a:off x="5471231" y="1706951"/>
            <a:ext cx="683581" cy="0"/>
          </a:xfrm>
          <a:prstGeom prst="straightConnector1">
            <a:avLst/>
          </a:prstGeom>
          <a:ln>
            <a:solidFill>
              <a:srgbClr val="002060"/>
            </a:solidFill>
            <a:tailEnd type="triangle"/>
          </a:ln>
        </p:spPr>
        <p:style>
          <a:lnRef idx="2">
            <a:schemeClr val="accent6"/>
          </a:lnRef>
          <a:fillRef idx="1">
            <a:schemeClr val="lt1"/>
          </a:fillRef>
          <a:effectRef idx="0">
            <a:schemeClr val="accent6"/>
          </a:effectRef>
          <a:fontRef idx="minor">
            <a:schemeClr val="dk1"/>
          </a:fontRef>
        </p:style>
      </p:cxnSp>
      <p:cxnSp>
        <p:nvCxnSpPr>
          <p:cNvPr id="26" name="Straight Arrow Connector 25"/>
          <p:cNvCxnSpPr>
            <a:stCxn id="6" idx="3"/>
            <a:endCxn id="7" idx="1"/>
          </p:cNvCxnSpPr>
          <p:nvPr/>
        </p:nvCxnSpPr>
        <p:spPr>
          <a:xfrm>
            <a:off x="7901126" y="1706951"/>
            <a:ext cx="683581" cy="0"/>
          </a:xfrm>
          <a:prstGeom prst="straightConnector1">
            <a:avLst/>
          </a:prstGeom>
          <a:ln>
            <a:solidFill>
              <a:srgbClr val="002060"/>
            </a:solidFill>
            <a:tailEnd type="triangle"/>
          </a:ln>
        </p:spPr>
        <p:style>
          <a:lnRef idx="2">
            <a:schemeClr val="accent6"/>
          </a:lnRef>
          <a:fillRef idx="1">
            <a:schemeClr val="lt1"/>
          </a:fillRef>
          <a:effectRef idx="0">
            <a:schemeClr val="accent6"/>
          </a:effectRef>
          <a:fontRef idx="minor">
            <a:schemeClr val="dk1"/>
          </a:fontRef>
        </p:style>
      </p:cxnSp>
      <p:cxnSp>
        <p:nvCxnSpPr>
          <p:cNvPr id="28" name="Elbow Connector 27"/>
          <p:cNvCxnSpPr>
            <a:stCxn id="7" idx="2"/>
            <a:endCxn id="5" idx="2"/>
          </p:cNvCxnSpPr>
          <p:nvPr/>
        </p:nvCxnSpPr>
        <p:spPr>
          <a:xfrm rot="5400000">
            <a:off x="7023281" y="-327787"/>
            <a:ext cx="12700" cy="4784565"/>
          </a:xfrm>
          <a:prstGeom prst="bentConnector3">
            <a:avLst>
              <a:gd name="adj1" fmla="val 1800000"/>
            </a:avLst>
          </a:prstGeom>
          <a:ln>
            <a:solidFill>
              <a:srgbClr val="002060"/>
            </a:solidFill>
            <a:tailEnd type="triangle"/>
          </a:ln>
        </p:spPr>
        <p:style>
          <a:lnRef idx="2">
            <a:schemeClr val="accent6"/>
          </a:lnRef>
          <a:fillRef idx="1">
            <a:schemeClr val="lt1"/>
          </a:fillRef>
          <a:effectRef idx="0">
            <a:schemeClr val="accent6"/>
          </a:effectRef>
          <a:fontRef idx="minor">
            <a:schemeClr val="dk1"/>
          </a:fontRef>
        </p:style>
      </p:cxnSp>
      <p:sp>
        <p:nvSpPr>
          <p:cNvPr id="29" name="TextBox 28"/>
          <p:cNvSpPr txBox="1"/>
          <p:nvPr/>
        </p:nvSpPr>
        <p:spPr>
          <a:xfrm>
            <a:off x="9520315" y="3594558"/>
            <a:ext cx="550151" cy="584775"/>
          </a:xfrm>
          <a:prstGeom prst="rect">
            <a:avLst/>
          </a:prstGeom>
          <a:noFill/>
          <a:ln>
            <a:solidFill>
              <a:srgbClr val="002060"/>
            </a:solidFill>
          </a:ln>
        </p:spPr>
        <p:txBody>
          <a:bodyPr wrap="none" rtlCol="0">
            <a:spAutoFit/>
          </a:bodyPr>
          <a:lstStyle/>
          <a:p>
            <a:r>
              <a:rPr lang="en-GB" sz="3200" dirty="0" smtClean="0">
                <a:solidFill>
                  <a:schemeClr val="accent6"/>
                </a:solidFill>
                <a:sym typeface="Wingdings 3" panose="05040102010807070707" pitchFamily="18" charset="2"/>
              </a:rPr>
              <a:t></a:t>
            </a:r>
            <a:endParaRPr lang="en-GB" sz="3200" dirty="0">
              <a:solidFill>
                <a:schemeClr val="accent6"/>
              </a:solidFill>
            </a:endParaRPr>
          </a:p>
        </p:txBody>
      </p:sp>
      <p:sp>
        <p:nvSpPr>
          <p:cNvPr id="30" name="Rounded Rectangle 29"/>
          <p:cNvSpPr/>
          <p:nvPr/>
        </p:nvSpPr>
        <p:spPr>
          <a:xfrm>
            <a:off x="3505200" y="2550160"/>
            <a:ext cx="6969760" cy="1960880"/>
          </a:xfrm>
          <a:prstGeom prst="roundRect">
            <a:avLst>
              <a:gd name="adj" fmla="val 7341"/>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22"/>
          <p:cNvSpPr>
            <a:spLocks noGrp="1"/>
          </p:cNvSpPr>
          <p:nvPr>
            <p:ph type="title"/>
          </p:nvPr>
        </p:nvSpPr>
        <p:spPr/>
        <p:txBody>
          <a:bodyPr/>
          <a:lstStyle/>
          <a:p>
            <a:r>
              <a:rPr lang="en-US" dirty="0" err="1"/>
              <a:t>MobiS</a:t>
            </a:r>
            <a:r>
              <a:rPr lang="en-US" dirty="0"/>
              <a:t> </a:t>
            </a:r>
            <a:r>
              <a:rPr lang="en-US" dirty="0" smtClean="0"/>
              <a:t>FP7 STREP - </a:t>
            </a:r>
            <a:r>
              <a:rPr lang="en-US" dirty="0"/>
              <a:t>PERSONAL MOBILITY COMPANION</a:t>
            </a:r>
            <a:br>
              <a:rPr lang="en-US" dirty="0"/>
            </a:br>
            <a:endParaRPr lang="en-US" dirty="0"/>
          </a:p>
        </p:txBody>
      </p:sp>
    </p:spTree>
    <p:extLst>
      <p:ext uri="{BB962C8B-B14F-4D97-AF65-F5344CB8AC3E}">
        <p14:creationId xmlns:p14="http://schemas.microsoft.com/office/powerpoint/2010/main" val="462151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MobiS</a:t>
            </a:r>
            <a:r>
              <a:rPr lang="en-US" dirty="0" smtClean="0"/>
              <a:t> solution</a:t>
            </a:r>
            <a:endParaRPr lang="en-US" dirty="0"/>
          </a:p>
        </p:txBody>
      </p:sp>
      <p:pic>
        <p:nvPicPr>
          <p:cNvPr id="6" name="Imagem 6"/>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3065929" y="1219200"/>
            <a:ext cx="6575612" cy="5356412"/>
          </a:xfrm>
          <a:prstGeom prst="rect">
            <a:avLst/>
          </a:prstGeom>
          <a:noFill/>
          <a:ln w="9525">
            <a:noFill/>
            <a:miter lim="800000"/>
            <a:headEnd/>
            <a:tailEnd/>
          </a:ln>
          <a:effectLst/>
        </p:spPr>
      </p:pic>
    </p:spTree>
    <p:extLst>
      <p:ext uri="{BB962C8B-B14F-4D97-AF65-F5344CB8AC3E}">
        <p14:creationId xmlns:p14="http://schemas.microsoft.com/office/powerpoint/2010/main" val="1968646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of the Lessons </a:t>
            </a:r>
            <a:r>
              <a:rPr lang="en-US" dirty="0"/>
              <a:t>L</a:t>
            </a:r>
            <a:r>
              <a:rPr lang="en-US" dirty="0" smtClean="0"/>
              <a:t>earned</a:t>
            </a:r>
            <a:endParaRPr lang="en-US" dirty="0"/>
          </a:p>
        </p:txBody>
      </p:sp>
      <p:sp>
        <p:nvSpPr>
          <p:cNvPr id="3" name="Content Placeholder 2"/>
          <p:cNvSpPr>
            <a:spLocks noGrp="1"/>
          </p:cNvSpPr>
          <p:nvPr>
            <p:ph idx="1"/>
          </p:nvPr>
        </p:nvSpPr>
        <p:spPr/>
        <p:txBody>
          <a:bodyPr/>
          <a:lstStyle/>
          <a:p>
            <a:pPr marL="285750" indent="-285750" eaLnBrk="0" hangingPunct="0">
              <a:spcBef>
                <a:spcPct val="0"/>
              </a:spcBef>
              <a:spcAft>
                <a:spcPct val="0"/>
              </a:spcAft>
              <a:buClrTx/>
              <a:buSzTx/>
              <a:buFont typeface="Arial" panose="020B0604020202020204" pitchFamily="34" charset="0"/>
              <a:buChar char="•"/>
            </a:pPr>
            <a:r>
              <a:rPr lang="en-US" sz="2400" dirty="0">
                <a:latin typeface="Arial" charset="0"/>
              </a:rPr>
              <a:t>Solutions in </a:t>
            </a:r>
            <a:r>
              <a:rPr lang="en-US" sz="2400" dirty="0" smtClean="0">
                <a:latin typeface="Arial" charset="0"/>
              </a:rPr>
              <a:t>transportation use </a:t>
            </a:r>
            <a:r>
              <a:rPr lang="en-US" sz="2400" dirty="0">
                <a:latin typeface="Arial" charset="0"/>
              </a:rPr>
              <a:t>are </a:t>
            </a:r>
            <a:r>
              <a:rPr lang="en-US" sz="2400" dirty="0" smtClean="0">
                <a:latin typeface="Arial" charset="0"/>
              </a:rPr>
              <a:t>still very </a:t>
            </a:r>
            <a:r>
              <a:rPr lang="en-US" sz="2400" dirty="0">
                <a:latin typeface="Arial" charset="0"/>
              </a:rPr>
              <a:t>traditional – lots of space for improvement</a:t>
            </a:r>
          </a:p>
          <a:p>
            <a:pPr marL="285750" indent="-285750" eaLnBrk="0" hangingPunct="0">
              <a:spcBef>
                <a:spcPct val="0"/>
              </a:spcBef>
              <a:spcAft>
                <a:spcPct val="0"/>
              </a:spcAft>
              <a:buClrTx/>
              <a:buSzTx/>
              <a:buFont typeface="Arial" panose="020B0604020202020204" pitchFamily="34" charset="0"/>
              <a:buChar char="•"/>
            </a:pPr>
            <a:endParaRPr lang="en-US" sz="2400" dirty="0" smtClean="0">
              <a:latin typeface="Arial" charset="0"/>
            </a:endParaRPr>
          </a:p>
          <a:p>
            <a:pPr marL="285750" indent="-285750" eaLnBrk="0" hangingPunct="0">
              <a:spcBef>
                <a:spcPct val="0"/>
              </a:spcBef>
              <a:spcAft>
                <a:spcPct val="0"/>
              </a:spcAft>
              <a:buClrTx/>
              <a:buSzTx/>
              <a:buFont typeface="Arial" panose="020B0604020202020204" pitchFamily="34" charset="0"/>
              <a:buChar char="•"/>
            </a:pPr>
            <a:r>
              <a:rPr lang="en-US" sz="2400" dirty="0" smtClean="0">
                <a:latin typeface="Arial" charset="0"/>
              </a:rPr>
              <a:t>Some smartness present, the intelligence </a:t>
            </a:r>
            <a:r>
              <a:rPr lang="en-US" sz="2400" dirty="0" smtClean="0">
                <a:latin typeface="Arial" charset="0"/>
              </a:rPr>
              <a:t>almost not there</a:t>
            </a:r>
          </a:p>
          <a:p>
            <a:pPr marL="685800" lvl="1" eaLnBrk="0" hangingPunct="0">
              <a:spcBef>
                <a:spcPct val="0"/>
              </a:spcBef>
              <a:spcAft>
                <a:spcPct val="0"/>
              </a:spcAft>
              <a:buClrTx/>
              <a:buSzTx/>
              <a:buFont typeface="Arial" panose="020B0604020202020204" pitchFamily="34" charset="0"/>
              <a:buChar char="•"/>
            </a:pPr>
            <a:r>
              <a:rPr lang="en-US" sz="2000" dirty="0">
                <a:latin typeface="Arial" charset="0"/>
              </a:rPr>
              <a:t>Why do we need CI? We handle stupid and not intelligent cargo.</a:t>
            </a:r>
          </a:p>
          <a:p>
            <a:pPr marL="285750" indent="-285750" eaLnBrk="0" hangingPunct="0">
              <a:spcBef>
                <a:spcPct val="0"/>
              </a:spcBef>
              <a:spcAft>
                <a:spcPct val="0"/>
              </a:spcAft>
              <a:buClrTx/>
              <a:buSzTx/>
              <a:buFont typeface="Arial" panose="020B0604020202020204" pitchFamily="34" charset="0"/>
              <a:buChar char="•"/>
            </a:pPr>
            <a:endParaRPr lang="en-US" sz="2400" dirty="0" smtClean="0">
              <a:latin typeface="Arial" charset="0"/>
            </a:endParaRPr>
          </a:p>
          <a:p>
            <a:pPr marL="285750" indent="-285750" eaLnBrk="0" hangingPunct="0">
              <a:spcBef>
                <a:spcPct val="0"/>
              </a:spcBef>
              <a:spcAft>
                <a:spcPct val="0"/>
              </a:spcAft>
              <a:buClrTx/>
              <a:buSzTx/>
              <a:buFont typeface="Arial" panose="020B0604020202020204" pitchFamily="34" charset="0"/>
              <a:buChar char="•"/>
            </a:pPr>
            <a:r>
              <a:rPr lang="en-US" sz="2400" dirty="0" smtClean="0">
                <a:latin typeface="Arial" charset="0"/>
              </a:rPr>
              <a:t>Strong </a:t>
            </a:r>
            <a:r>
              <a:rPr lang="en-US" sz="2400" dirty="0">
                <a:latin typeface="Arial" charset="0"/>
              </a:rPr>
              <a:t>competition between logistic operators limits collaboration and any attempt towards synchronization</a:t>
            </a:r>
          </a:p>
          <a:p>
            <a:pPr marL="285750" indent="-285750" eaLnBrk="0" hangingPunct="0">
              <a:spcBef>
                <a:spcPct val="0"/>
              </a:spcBef>
              <a:spcAft>
                <a:spcPct val="0"/>
              </a:spcAft>
              <a:buClrTx/>
              <a:buSzTx/>
              <a:buFont typeface="Arial" panose="020B0604020202020204" pitchFamily="34" charset="0"/>
              <a:buChar char="•"/>
            </a:pPr>
            <a:endParaRPr lang="en-US" sz="2400" dirty="0" smtClean="0">
              <a:latin typeface="Arial" charset="0"/>
            </a:endParaRPr>
          </a:p>
          <a:p>
            <a:pPr marL="285750" indent="-285750" eaLnBrk="0" hangingPunct="0">
              <a:spcBef>
                <a:spcPct val="0"/>
              </a:spcBef>
              <a:spcAft>
                <a:spcPct val="0"/>
              </a:spcAft>
              <a:buClrTx/>
              <a:buSzTx/>
              <a:buFont typeface="Arial" panose="020B0604020202020204" pitchFamily="34" charset="0"/>
              <a:buChar char="•"/>
            </a:pPr>
            <a:r>
              <a:rPr lang="en-US" sz="2400" dirty="0" smtClean="0">
                <a:latin typeface="Arial" charset="0"/>
              </a:rPr>
              <a:t>Existing business models are traditional – new value chains are still far away</a:t>
            </a:r>
          </a:p>
          <a:p>
            <a:pPr marL="285750" indent="-285750" eaLnBrk="0" hangingPunct="0">
              <a:spcBef>
                <a:spcPct val="0"/>
              </a:spcBef>
              <a:spcAft>
                <a:spcPct val="0"/>
              </a:spcAft>
              <a:buClrTx/>
              <a:buSzTx/>
              <a:buFont typeface="Arial" panose="020B0604020202020204" pitchFamily="34" charset="0"/>
              <a:buChar char="•"/>
            </a:pPr>
            <a:endParaRPr lang="en-US" sz="2400" dirty="0" smtClean="0">
              <a:latin typeface="Arial" charset="0"/>
            </a:endParaRPr>
          </a:p>
          <a:p>
            <a:pPr marL="285750" indent="-285750" eaLnBrk="0" hangingPunct="0">
              <a:spcBef>
                <a:spcPct val="0"/>
              </a:spcBef>
              <a:spcAft>
                <a:spcPct val="0"/>
              </a:spcAft>
              <a:buClrTx/>
              <a:buSzTx/>
              <a:buFont typeface="Arial" panose="020B0604020202020204" pitchFamily="34" charset="0"/>
              <a:buChar char="•"/>
            </a:pPr>
            <a:r>
              <a:rPr lang="en-US" sz="2400" dirty="0" smtClean="0">
                <a:latin typeface="Arial" charset="0"/>
              </a:rPr>
              <a:t>Hard </a:t>
            </a:r>
            <a:r>
              <a:rPr lang="en-US" sz="2400" dirty="0">
                <a:latin typeface="Arial" charset="0"/>
              </a:rPr>
              <a:t>to get </a:t>
            </a:r>
            <a:r>
              <a:rPr lang="en-US" sz="2400" dirty="0" smtClean="0">
                <a:latin typeface="Arial" charset="0"/>
              </a:rPr>
              <a:t>useful data from pilot users</a:t>
            </a:r>
            <a:endParaRPr lang="en-US" sz="2400" dirty="0">
              <a:latin typeface="Arial" charset="0"/>
            </a:endParaRPr>
          </a:p>
          <a:p>
            <a:pPr marL="285750" indent="-285750" eaLnBrk="0" hangingPunct="0">
              <a:spcBef>
                <a:spcPct val="0"/>
              </a:spcBef>
              <a:spcAft>
                <a:spcPct val="0"/>
              </a:spcAft>
              <a:buClrTx/>
              <a:buSzTx/>
              <a:buFont typeface="Arial" panose="020B0604020202020204" pitchFamily="34" charset="0"/>
              <a:buChar char="•"/>
            </a:pPr>
            <a:endParaRPr lang="en-US" sz="2400" dirty="0" smtClean="0">
              <a:latin typeface="Arial" charset="0"/>
            </a:endParaRPr>
          </a:p>
          <a:p>
            <a:pPr marL="285750" indent="-285750" eaLnBrk="0" hangingPunct="0">
              <a:spcBef>
                <a:spcPct val="0"/>
              </a:spcBef>
              <a:spcAft>
                <a:spcPct val="0"/>
              </a:spcAft>
              <a:buClrTx/>
              <a:buSzTx/>
              <a:buFont typeface="Arial" panose="020B0604020202020204" pitchFamily="34" charset="0"/>
              <a:buChar char="•"/>
            </a:pPr>
            <a:r>
              <a:rPr lang="en-US" sz="2400" dirty="0" smtClean="0">
                <a:latin typeface="Arial" charset="0"/>
              </a:rPr>
              <a:t>There </a:t>
            </a:r>
            <a:r>
              <a:rPr lang="en-US" sz="2400" dirty="0">
                <a:latin typeface="Arial" charset="0"/>
              </a:rPr>
              <a:t>is no single incentive model for user to start using a transportation app</a:t>
            </a:r>
          </a:p>
          <a:p>
            <a:endParaRPr lang="en-US" sz="2400" dirty="0"/>
          </a:p>
        </p:txBody>
      </p:sp>
    </p:spTree>
    <p:extLst>
      <p:ext uri="{BB962C8B-B14F-4D97-AF65-F5344CB8AC3E}">
        <p14:creationId xmlns:p14="http://schemas.microsoft.com/office/powerpoint/2010/main" val="2466725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Some of the challenges and future directions</a:t>
            </a:r>
            <a:endParaRPr lang="en-US" dirty="0"/>
          </a:p>
        </p:txBody>
      </p:sp>
      <p:sp>
        <p:nvSpPr>
          <p:cNvPr id="9" name="Text Placeholder 8"/>
          <p:cNvSpPr>
            <a:spLocks noGrp="1"/>
          </p:cNvSpPr>
          <p:nvPr>
            <p:ph type="body" idx="1"/>
          </p:nvPr>
        </p:nvSpPr>
        <p:spPr/>
        <p:txBody>
          <a:bodyPr/>
          <a:lstStyle/>
          <a:p>
            <a:endParaRPr lang="en-US"/>
          </a:p>
        </p:txBody>
      </p:sp>
    </p:spTree>
    <p:extLst>
      <p:ext uri="{BB962C8B-B14F-4D97-AF65-F5344CB8AC3E}">
        <p14:creationId xmlns:p14="http://schemas.microsoft.com/office/powerpoint/2010/main" val="3535584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8" descr="Envigence.povezav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96415"/>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1652495" y="282015"/>
            <a:ext cx="10058400" cy="914400"/>
          </a:xfrm>
        </p:spPr>
        <p:txBody>
          <a:bodyPr/>
          <a:lstStyle/>
          <a:p>
            <a:r>
              <a:rPr lang="en-US" dirty="0" smtClean="0"/>
              <a:t>Smart city infrastructure</a:t>
            </a:r>
            <a:endParaRPr lang="en-US" dirty="0"/>
          </a:p>
        </p:txBody>
      </p:sp>
      <p:pic>
        <p:nvPicPr>
          <p:cNvPr id="9" name="Picture 8"/>
          <p:cNvPicPr>
            <a:picLocks noChangeAspect="1"/>
          </p:cNvPicPr>
          <p:nvPr/>
        </p:nvPicPr>
        <p:blipFill>
          <a:blip r:embed="rId4"/>
          <a:stretch>
            <a:fillRect/>
          </a:stretch>
        </p:blipFill>
        <p:spPr>
          <a:xfrm>
            <a:off x="3596755" y="2112322"/>
            <a:ext cx="8114140" cy="4497468"/>
          </a:xfrm>
          <a:prstGeom prst="rect">
            <a:avLst/>
          </a:prstGeom>
        </p:spPr>
      </p:pic>
    </p:spTree>
    <p:extLst>
      <p:ext uri="{BB962C8B-B14F-4D97-AF65-F5344CB8AC3E}">
        <p14:creationId xmlns:p14="http://schemas.microsoft.com/office/powerpoint/2010/main" val="1112935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Transportation problems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CONGESTION: increasingly congested facilities across all modes</a:t>
            </a:r>
            <a:r>
              <a:rPr lang="en-US" dirty="0"/>
              <a:t>;</a:t>
            </a:r>
          </a:p>
          <a:p>
            <a:r>
              <a:rPr lang="en-US" dirty="0" smtClean="0"/>
              <a:t>EMERGENCIES: vulnerability to natural disasters, strikes;</a:t>
            </a:r>
            <a:endParaRPr lang="en-US" dirty="0"/>
          </a:p>
          <a:p>
            <a:r>
              <a:rPr lang="en-US" dirty="0" smtClean="0"/>
              <a:t>ENERGY AND ENVIRONMENT: extraordinary challenges</a:t>
            </a:r>
            <a:r>
              <a:rPr lang="en-US" dirty="0"/>
              <a:t>;</a:t>
            </a:r>
          </a:p>
          <a:p>
            <a:r>
              <a:rPr lang="en-US" dirty="0" smtClean="0"/>
              <a:t>EQUITY: burdens on the disadvantaged</a:t>
            </a:r>
            <a:r>
              <a:rPr lang="en-US" dirty="0"/>
              <a:t>;</a:t>
            </a:r>
          </a:p>
          <a:p>
            <a:r>
              <a:rPr lang="en-US" dirty="0" smtClean="0"/>
              <a:t>FINANCE: inadequate revenues</a:t>
            </a:r>
            <a:r>
              <a:rPr lang="en-US" dirty="0"/>
              <a:t>;</a:t>
            </a:r>
          </a:p>
          <a:p>
            <a:r>
              <a:rPr lang="en-US" dirty="0" smtClean="0"/>
              <a:t>HUMAN AND INTELLECTUAL CAPITAL: inadequate investment in innovation</a:t>
            </a:r>
            <a:r>
              <a:rPr lang="en-US" dirty="0"/>
              <a:t>;</a:t>
            </a:r>
          </a:p>
          <a:p>
            <a:r>
              <a:rPr lang="en-US" dirty="0" smtClean="0"/>
              <a:t>INFRASTRUCTURE: enormous, aging capital stock to maintain</a:t>
            </a:r>
            <a:r>
              <a:rPr lang="en-US" dirty="0"/>
              <a:t>;</a:t>
            </a:r>
          </a:p>
          <a:p>
            <a:r>
              <a:rPr lang="en-US" dirty="0" smtClean="0"/>
              <a:t>INSTITUTIONS: 20</a:t>
            </a:r>
            <a:r>
              <a:rPr lang="en-US" baseline="30000" dirty="0" smtClean="0"/>
              <a:t>th</a:t>
            </a:r>
            <a:r>
              <a:rPr lang="en-US" dirty="0" smtClean="0"/>
              <a:t> century institutions mismatched to 21</a:t>
            </a:r>
            <a:r>
              <a:rPr lang="en-US" baseline="30000" dirty="0" smtClean="0"/>
              <a:t>st</a:t>
            </a:r>
            <a:r>
              <a:rPr lang="en-US" dirty="0" smtClean="0"/>
              <a:t> century missions</a:t>
            </a:r>
            <a:r>
              <a:rPr lang="en-US" dirty="0"/>
              <a:t>;</a:t>
            </a:r>
          </a:p>
          <a:p>
            <a:r>
              <a:rPr lang="en-US" dirty="0" smtClean="0"/>
              <a:t>SAFETY: lost leadership in road safety</a:t>
            </a:r>
            <a:endParaRPr lang="en-US" dirty="0"/>
          </a:p>
        </p:txBody>
      </p:sp>
      <p:sp>
        <p:nvSpPr>
          <p:cNvPr id="4" name="TextBox 3"/>
          <p:cNvSpPr txBox="1"/>
          <p:nvPr/>
        </p:nvSpPr>
        <p:spPr>
          <a:xfrm>
            <a:off x="2407024" y="6306671"/>
            <a:ext cx="6377836" cy="369332"/>
          </a:xfrm>
          <a:prstGeom prst="rect">
            <a:avLst/>
          </a:prstGeom>
          <a:noFill/>
        </p:spPr>
        <p:txBody>
          <a:bodyPr wrap="none" rtlCol="0">
            <a:spAutoFit/>
          </a:bodyPr>
          <a:lstStyle/>
          <a:p>
            <a:r>
              <a:rPr lang="en-US" dirty="0" smtClean="0"/>
              <a:t>http://onlinepubs.trb.org/onlinepubs/general/CriticalIssues06.pdf</a:t>
            </a:r>
            <a:endParaRPr lang="en-US" dirty="0"/>
          </a:p>
        </p:txBody>
      </p:sp>
      <p:sp>
        <p:nvSpPr>
          <p:cNvPr id="5" name="Rectangle 4"/>
          <p:cNvSpPr/>
          <p:nvPr/>
        </p:nvSpPr>
        <p:spPr bwMode="auto">
          <a:xfrm>
            <a:off x="2572250" y="1840069"/>
            <a:ext cx="7149100" cy="3863661"/>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How methods,</a:t>
            </a:r>
            <a:r>
              <a:rPr kumimoji="0" lang="en-US" sz="2400" b="0" i="0" u="none" strike="noStrike" cap="none" normalizeH="0" dirty="0" smtClean="0">
                <a:ln>
                  <a:noFill/>
                </a:ln>
                <a:solidFill>
                  <a:schemeClr val="bg1"/>
                </a:solidFill>
                <a:effectLst/>
                <a:latin typeface="Arial" charset="0"/>
              </a:rPr>
              <a:t> techniques and solutions from a wide AI area are being implemented in intelligent transportation…</a:t>
            </a:r>
          </a:p>
          <a:p>
            <a:pPr marL="0" marR="0" indent="0" algn="l" defTabSz="914400" rtl="0" eaLnBrk="0" fontAlgn="base" latinLnBrk="0" hangingPunct="0">
              <a:lnSpc>
                <a:spcPct val="100000"/>
              </a:lnSpc>
              <a:spcBef>
                <a:spcPct val="0"/>
              </a:spcBef>
              <a:spcAft>
                <a:spcPct val="0"/>
              </a:spcAft>
              <a:buClrTx/>
              <a:buSzTx/>
              <a:buFontTx/>
              <a:buNone/>
              <a:tabLst/>
            </a:pPr>
            <a:endParaRPr lang="en-US" sz="2400" dirty="0">
              <a:solidFill>
                <a:schemeClr val="bg1"/>
              </a:solidFill>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dirty="0" smtClean="0">
                <a:ln>
                  <a:noFill/>
                </a:ln>
                <a:solidFill>
                  <a:schemeClr val="bg1"/>
                </a:solidFill>
                <a:effectLst/>
                <a:latin typeface="Arial" charset="0"/>
              </a:rPr>
              <a:t>Lessons learned from past and existing RTD projects in the area</a:t>
            </a:r>
          </a:p>
          <a:p>
            <a:pPr marL="0" marR="0" indent="0" algn="l" defTabSz="914400" rtl="0" eaLnBrk="0" fontAlgn="base" latinLnBrk="0" hangingPunct="0">
              <a:lnSpc>
                <a:spcPct val="100000"/>
              </a:lnSpc>
              <a:spcBef>
                <a:spcPct val="0"/>
              </a:spcBef>
              <a:spcAft>
                <a:spcPct val="0"/>
              </a:spcAft>
              <a:buClrTx/>
              <a:buSzTx/>
              <a:buFontTx/>
              <a:buNone/>
              <a:tabLst/>
            </a:pPr>
            <a:endParaRPr lang="en-US" sz="2400" dirty="0">
              <a:solidFill>
                <a:schemeClr val="bg1"/>
              </a:solidFill>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dirty="0" smtClean="0">
                <a:ln>
                  <a:noFill/>
                </a:ln>
                <a:solidFill>
                  <a:schemeClr val="bg1"/>
                </a:solidFill>
                <a:effectLst/>
                <a:latin typeface="Arial" charset="0"/>
              </a:rPr>
              <a:t>Potential future directions and current state of the art AI used in transportation</a:t>
            </a:r>
          </a:p>
        </p:txBody>
      </p:sp>
    </p:spTree>
    <p:extLst>
      <p:ext uri="{BB962C8B-B14F-4D97-AF65-F5344CB8AC3E}">
        <p14:creationId xmlns:p14="http://schemas.microsoft.com/office/powerpoint/2010/main" val="139065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38" y="1203886"/>
            <a:ext cx="6036349" cy="508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ogo envigence.siva.eps"/>
          <p:cNvPicPr>
            <a:picLocks noChangeAspect="1"/>
          </p:cNvPicPr>
          <p:nvPr/>
        </p:nvPicPr>
        <p:blipFill>
          <a:blip r:embed="rId3"/>
          <a:stretch>
            <a:fillRect/>
          </a:stretch>
        </p:blipFill>
        <p:spPr>
          <a:xfrm>
            <a:off x="644167" y="5901018"/>
            <a:ext cx="1739900" cy="381000"/>
          </a:xfrm>
          <a:prstGeom prst="rect">
            <a:avLst/>
          </a:prstGeom>
        </p:spPr>
      </p:pic>
      <p:sp>
        <p:nvSpPr>
          <p:cNvPr id="5" name="Rectangle 2"/>
          <p:cNvSpPr>
            <a:spLocks noGrp="1"/>
          </p:cNvSpPr>
          <p:nvPr>
            <p:ph type="title"/>
          </p:nvPr>
        </p:nvSpPr>
        <p:spPr>
          <a:xfrm>
            <a:off x="912906" y="223773"/>
            <a:ext cx="10058400" cy="914400"/>
          </a:xfrm>
          <a:noFill/>
          <a:ln w="9525">
            <a:noFill/>
            <a:round/>
            <a:headEnd/>
            <a:tailEnd/>
          </a:ln>
          <a:effectLst/>
        </p:spPr>
        <p:txBody>
          <a:bodyPr vert="horz" wrap="square" lIns="91440" tIns="45720" rIns="91440" bIns="45720" numCol="1" anchor="ctr" anchorCtr="0" compatLnSpc="1">
            <a:prstTxWarp prst="textNoShape">
              <a:avLst/>
            </a:prstTxWarp>
          </a:bodyPr>
          <a:lstStyle/>
          <a:p>
            <a:r>
              <a:rPr lang="en-US" dirty="0"/>
              <a:t>Two </a:t>
            </a:r>
            <a:r>
              <a:rPr lang="en-US" dirty="0" err="1"/>
              <a:t>testbeds</a:t>
            </a:r>
            <a:endParaRPr lang="en-US"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7417" y="1203886"/>
            <a:ext cx="3272916" cy="2446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0909" y="3716556"/>
            <a:ext cx="3249424" cy="242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1715823" y="6352213"/>
            <a:ext cx="3403496" cy="369332"/>
          </a:xfrm>
          <a:prstGeom prst="rect">
            <a:avLst/>
          </a:prstGeom>
          <a:noFill/>
        </p:spPr>
        <p:txBody>
          <a:bodyPr wrap="none" rtlCol="0">
            <a:spAutoFit/>
          </a:bodyPr>
          <a:lstStyle/>
          <a:p>
            <a:r>
              <a:rPr lang="en-US" dirty="0" err="1" smtClean="0"/>
              <a:t>Miren</a:t>
            </a:r>
            <a:r>
              <a:rPr lang="en-US" dirty="0" smtClean="0"/>
              <a:t> </a:t>
            </a:r>
            <a:r>
              <a:rPr lang="en-US" dirty="0" err="1" smtClean="0"/>
              <a:t>Kostanjevica</a:t>
            </a:r>
            <a:r>
              <a:rPr lang="en-US" dirty="0" smtClean="0"/>
              <a:t> Municipality</a:t>
            </a:r>
            <a:endParaRPr lang="en-US" dirty="0"/>
          </a:p>
        </p:txBody>
      </p:sp>
      <p:sp>
        <p:nvSpPr>
          <p:cNvPr id="11" name="TextBox 10"/>
          <p:cNvSpPr txBox="1"/>
          <p:nvPr/>
        </p:nvSpPr>
        <p:spPr>
          <a:xfrm>
            <a:off x="8478950" y="6161046"/>
            <a:ext cx="2133918" cy="369332"/>
          </a:xfrm>
          <a:prstGeom prst="rect">
            <a:avLst/>
          </a:prstGeom>
          <a:noFill/>
        </p:spPr>
        <p:txBody>
          <a:bodyPr wrap="none" rtlCol="0">
            <a:spAutoFit/>
          </a:bodyPr>
          <a:lstStyle/>
          <a:p>
            <a:r>
              <a:rPr lang="en-US" dirty="0" smtClean="0"/>
              <a:t>The city of </a:t>
            </a:r>
            <a:r>
              <a:rPr lang="en-US" dirty="0" err="1" smtClean="0"/>
              <a:t>Logatec</a:t>
            </a:r>
            <a:endParaRPr lang="en-US" dirty="0"/>
          </a:p>
        </p:txBody>
      </p:sp>
    </p:spTree>
    <p:extLst>
      <p:ext uri="{BB962C8B-B14F-4D97-AF65-F5344CB8AC3E}">
        <p14:creationId xmlns:p14="http://schemas.microsoft.com/office/powerpoint/2010/main" val="3953054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VESNA - Versatile </a:t>
            </a:r>
            <a:r>
              <a:rPr lang="en-US" dirty="0"/>
              <a:t>S</a:t>
            </a:r>
            <a:r>
              <a:rPr lang="en-US" dirty="0" smtClean="0"/>
              <a:t>ensor </a:t>
            </a:r>
            <a:r>
              <a:rPr lang="en-US" dirty="0"/>
              <a:t>N</a:t>
            </a:r>
            <a:r>
              <a:rPr lang="en-US" dirty="0" smtClean="0"/>
              <a:t>ode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VESNA	</a:t>
            </a:r>
          </a:p>
          <a:p>
            <a:pPr lvl="1"/>
            <a:r>
              <a:rPr lang="en-US" dirty="0" smtClean="0"/>
              <a:t>A modular sensor network platform</a:t>
            </a:r>
          </a:p>
          <a:p>
            <a:pPr lvl="1"/>
            <a:r>
              <a:rPr lang="en-US" dirty="0" smtClean="0"/>
              <a:t>VESNA node = SNC + SNR + SNE</a:t>
            </a:r>
          </a:p>
          <a:p>
            <a:pPr lvl="1"/>
            <a:endParaRPr lang="en-US" dirty="0" smtClean="0"/>
          </a:p>
          <a:p>
            <a:pPr lvl="1"/>
            <a:r>
              <a:rPr lang="en-US" dirty="0" smtClean="0"/>
              <a:t>SNE-AMIO</a:t>
            </a:r>
          </a:p>
          <a:p>
            <a:pPr lvl="2"/>
            <a:r>
              <a:rPr lang="en-US" dirty="0" smtClean="0"/>
              <a:t>Supply 12 VDC</a:t>
            </a:r>
          </a:p>
          <a:p>
            <a:pPr lvl="2"/>
            <a:r>
              <a:rPr lang="en-US" dirty="0" smtClean="0"/>
              <a:t>Dimmers </a:t>
            </a:r>
          </a:p>
          <a:p>
            <a:pPr lvl="3"/>
            <a:r>
              <a:rPr lang="en-US" dirty="0" smtClean="0"/>
              <a:t>DIM1, DIM2, DIM3</a:t>
            </a:r>
          </a:p>
          <a:p>
            <a:pPr lvl="2"/>
            <a:r>
              <a:rPr lang="en-US" dirty="0" smtClean="0"/>
              <a:t>Digital inputs</a:t>
            </a:r>
          </a:p>
          <a:p>
            <a:pPr lvl="3"/>
            <a:r>
              <a:rPr lang="en-US" dirty="0" smtClean="0"/>
              <a:t>DI1, DI2, DI3, DI4, DI5, DI6, DI7, DI8</a:t>
            </a:r>
          </a:p>
          <a:p>
            <a:pPr lvl="2"/>
            <a:r>
              <a:rPr lang="en-US" dirty="0" smtClean="0"/>
              <a:t>Digital outputs</a:t>
            </a:r>
          </a:p>
          <a:p>
            <a:pPr lvl="3"/>
            <a:r>
              <a:rPr lang="en-US" dirty="0" smtClean="0"/>
              <a:t>DO1, DO2, DO3, DO4, (DO5), (DO6), (DO7), (DO8)</a:t>
            </a:r>
          </a:p>
          <a:p>
            <a:pPr lvl="2"/>
            <a:r>
              <a:rPr lang="en-US" dirty="0" smtClean="0"/>
              <a:t>Re</a:t>
            </a:r>
            <a:r>
              <a:rPr lang="sl-SI" dirty="0" smtClean="0"/>
              <a:t>l</a:t>
            </a:r>
            <a:r>
              <a:rPr lang="en-US" dirty="0" err="1" smtClean="0"/>
              <a:t>ays</a:t>
            </a:r>
            <a:endParaRPr lang="en-US" dirty="0" smtClean="0"/>
          </a:p>
          <a:p>
            <a:pPr lvl="3"/>
            <a:r>
              <a:rPr lang="en-US" dirty="0" smtClean="0"/>
              <a:t>REL1, REL2, REL3, REL4</a:t>
            </a:r>
          </a:p>
          <a:p>
            <a:pPr lvl="2"/>
            <a:r>
              <a:rPr lang="en-US" dirty="0" smtClean="0"/>
              <a:t>Analog inputs</a:t>
            </a:r>
          </a:p>
          <a:p>
            <a:pPr lvl="3"/>
            <a:r>
              <a:rPr lang="en-US" dirty="0" smtClean="0"/>
              <a:t>AI1, AI2, AI3, AI4, AI5, AI6, AI7, AI8, AI9, AI10, AI11, AI12, AI13, AI14, AI15, AI16</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886" y="3476287"/>
            <a:ext cx="3592114" cy="3123341"/>
          </a:xfrm>
          <a:prstGeom prst="rect">
            <a:avLst/>
          </a:prstGeom>
        </p:spPr>
      </p:pic>
      <p:pic>
        <p:nvPicPr>
          <p:cNvPr id="6" name="Picture 5"/>
          <p:cNvPicPr>
            <a:picLocks noChangeAspect="1"/>
          </p:cNvPicPr>
          <p:nvPr/>
        </p:nvPicPr>
        <p:blipFill>
          <a:blip r:embed="rId4"/>
          <a:stretch>
            <a:fillRect/>
          </a:stretch>
        </p:blipFill>
        <p:spPr>
          <a:xfrm>
            <a:off x="6280524" y="1275588"/>
            <a:ext cx="5513754" cy="2496312"/>
          </a:xfrm>
          <a:prstGeom prst="rect">
            <a:avLst/>
          </a:prstGeom>
        </p:spPr>
      </p:pic>
    </p:spTree>
    <p:extLst>
      <p:ext uri="{BB962C8B-B14F-4D97-AF65-F5344CB8AC3E}">
        <p14:creationId xmlns:p14="http://schemas.microsoft.com/office/powerpoint/2010/main" val="1231210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itle 1"/>
          <p:cNvSpPr>
            <a:spLocks noGrp="1"/>
          </p:cNvSpPr>
          <p:nvPr>
            <p:ph type="title"/>
          </p:nvPr>
        </p:nvSpPr>
        <p:spPr/>
        <p:txBody>
          <a:bodyPr/>
          <a:lstStyle/>
          <a:p>
            <a:r>
              <a:rPr lang="en-US" altLang="en-US" smtClean="0"/>
              <a:t>Web-scale Reasoning: LarKC EU Project</a:t>
            </a:r>
            <a:endParaRPr lang="en-GB" altLang="en-US" smtClean="0"/>
          </a:p>
        </p:txBody>
      </p:sp>
      <p:sp>
        <p:nvSpPr>
          <p:cNvPr id="129026" name="Slide Number Placeholder 5"/>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eaLnBrk="1" hangingPunct="1"/>
            <a:fld id="{76CC59CF-2643-41F1-BABF-C27D0D1C9AAB}" type="slidenum">
              <a:rPr lang="en-US" altLang="en-US">
                <a:solidFill>
                  <a:srgbClr val="FFFFFF"/>
                </a:solidFill>
              </a:rPr>
              <a:pPr eaLnBrk="1" hangingPunct="1"/>
              <a:t>32</a:t>
            </a:fld>
            <a:endParaRPr lang="en-US" altLang="en-US">
              <a:solidFill>
                <a:srgbClr val="FFFFFF"/>
              </a:solidFill>
            </a:endParaRPr>
          </a:p>
        </p:txBody>
      </p:sp>
      <p:grpSp>
        <p:nvGrpSpPr>
          <p:cNvPr id="3" name="Group 2"/>
          <p:cNvGrpSpPr>
            <a:grpSpLocks/>
          </p:cNvGrpSpPr>
          <p:nvPr/>
        </p:nvGrpSpPr>
        <p:grpSpPr bwMode="auto">
          <a:xfrm>
            <a:off x="344488" y="1292225"/>
            <a:ext cx="11339513" cy="5032375"/>
            <a:chOff x="-2338060" y="1155700"/>
            <a:chExt cx="11339185" cy="5032375"/>
          </a:xfrm>
        </p:grpSpPr>
        <p:grpSp>
          <p:nvGrpSpPr>
            <p:cNvPr id="129029" name="Group 69"/>
            <p:cNvGrpSpPr>
              <a:grpSpLocks/>
            </p:cNvGrpSpPr>
            <p:nvPr/>
          </p:nvGrpSpPr>
          <p:grpSpPr bwMode="auto">
            <a:xfrm>
              <a:off x="785813" y="4786313"/>
              <a:ext cx="7512050" cy="1401762"/>
              <a:chOff x="785786" y="4071942"/>
              <a:chExt cx="7512095" cy="1401766"/>
            </a:xfrm>
          </p:grpSpPr>
          <p:sp>
            <p:nvSpPr>
              <p:cNvPr id="129071" name="Rectangle 199"/>
              <p:cNvSpPr>
                <a:spLocks noChangeArrowheads="1"/>
              </p:cNvSpPr>
              <p:nvPr/>
            </p:nvSpPr>
            <p:spPr bwMode="auto">
              <a:xfrm>
                <a:off x="785786" y="4071942"/>
                <a:ext cx="6650077" cy="1220790"/>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1800">
                  <a:latin typeface="Calibri" panose="020F0502020204030204" pitchFamily="34" charset="0"/>
                  <a:cs typeface="Arial" panose="020B0604020202020204" pitchFamily="34" charset="0"/>
                </a:endParaRPr>
              </a:p>
            </p:txBody>
          </p:sp>
          <p:grpSp>
            <p:nvGrpSpPr>
              <p:cNvPr id="129072" name="Group 200"/>
              <p:cNvGrpSpPr>
                <a:grpSpLocks/>
              </p:cNvGrpSpPr>
              <p:nvPr/>
            </p:nvGrpSpPr>
            <p:grpSpPr bwMode="auto">
              <a:xfrm>
                <a:off x="928662" y="4174358"/>
                <a:ext cx="861415" cy="540526"/>
                <a:chOff x="1295664" y="1370852"/>
                <a:chExt cx="873125" cy="568325"/>
              </a:xfrm>
            </p:grpSpPr>
            <p:sp>
              <p:nvSpPr>
                <p:cNvPr id="129113" name="Rectangle 207"/>
                <p:cNvSpPr>
                  <a:spLocks noChangeArrowheads="1"/>
                </p:cNvSpPr>
                <p:nvPr/>
              </p:nvSpPr>
              <p:spPr bwMode="auto">
                <a:xfrm>
                  <a:off x="1298882" y="1580307"/>
                  <a:ext cx="870517" cy="358867"/>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cs typeface="Arial" panose="020B0604020202020204" pitchFamily="34" charset="0"/>
                    </a:rPr>
                    <a:t>Decider</a:t>
                  </a:r>
                </a:p>
              </p:txBody>
            </p:sp>
            <p:sp>
              <p:nvSpPr>
                <p:cNvPr id="129114" name="Rectangle 208"/>
                <p:cNvSpPr>
                  <a:spLocks noChangeArrowheads="1"/>
                </p:cNvSpPr>
                <p:nvPr/>
              </p:nvSpPr>
              <p:spPr bwMode="auto">
                <a:xfrm>
                  <a:off x="1295664" y="1371663"/>
                  <a:ext cx="868908" cy="160238"/>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cs typeface="Arial" panose="020B0604020202020204" pitchFamily="34" charset="0"/>
                    </a:rPr>
                    <a:t>Plug-in API</a:t>
                  </a:r>
                </a:p>
              </p:txBody>
            </p:sp>
          </p:grpSp>
          <p:grpSp>
            <p:nvGrpSpPr>
              <p:cNvPr id="129073" name="Group 235"/>
              <p:cNvGrpSpPr>
                <a:grpSpLocks/>
              </p:cNvGrpSpPr>
              <p:nvPr/>
            </p:nvGrpSpPr>
            <p:grpSpPr bwMode="auto">
              <a:xfrm>
                <a:off x="2000232" y="4786322"/>
                <a:ext cx="5068944" cy="683316"/>
                <a:chOff x="1198171" y="2996665"/>
                <a:chExt cx="6741342" cy="1053618"/>
              </a:xfrm>
            </p:grpSpPr>
            <p:grpSp>
              <p:nvGrpSpPr>
                <p:cNvPr id="129077" name="Group 234"/>
                <p:cNvGrpSpPr>
                  <a:grpSpLocks/>
                </p:cNvGrpSpPr>
                <p:nvPr/>
              </p:nvGrpSpPr>
              <p:grpSpPr bwMode="auto">
                <a:xfrm>
                  <a:off x="1198171" y="2996665"/>
                  <a:ext cx="6741342" cy="1053618"/>
                  <a:chOff x="1198171" y="2996665"/>
                  <a:chExt cx="6741342" cy="1053618"/>
                </a:xfrm>
              </p:grpSpPr>
              <p:grpSp>
                <p:nvGrpSpPr>
                  <p:cNvPr id="129083" name="Group 186"/>
                  <p:cNvGrpSpPr>
                    <a:grpSpLocks/>
                  </p:cNvGrpSpPr>
                  <p:nvPr/>
                </p:nvGrpSpPr>
                <p:grpSpPr bwMode="auto">
                  <a:xfrm>
                    <a:off x="1198171" y="2996665"/>
                    <a:ext cx="1262063" cy="1040918"/>
                    <a:chOff x="1670051" y="2446819"/>
                    <a:chExt cx="1262063" cy="1040918"/>
                  </a:xfrm>
                </p:grpSpPr>
                <p:sp>
                  <p:nvSpPr>
                    <p:cNvPr id="129108" name="Rectangle 229"/>
                    <p:cNvSpPr>
                      <a:spLocks noChangeArrowheads="1"/>
                    </p:cNvSpPr>
                    <p:nvPr/>
                  </p:nvSpPr>
                  <p:spPr bwMode="auto">
                    <a:xfrm>
                      <a:off x="1670048" y="2446814"/>
                      <a:ext cx="1262543" cy="1008494"/>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tIns="0"/>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600">
                        <a:latin typeface="Calibri" panose="020F0502020204030204" pitchFamily="34" charset="0"/>
                        <a:cs typeface="Arial" panose="020B0604020202020204" pitchFamily="34" charset="0"/>
                      </a:endParaRPr>
                    </a:p>
                    <a:p>
                      <a:pPr algn="ctr" eaLnBrk="1" hangingPunct="1"/>
                      <a:r>
                        <a:rPr lang="en-US" altLang="en-US" sz="600">
                          <a:latin typeface="Calibri" panose="020F0502020204030204" pitchFamily="34" charset="0"/>
                          <a:cs typeface="Arial" panose="020B0604020202020204" pitchFamily="34" charset="0"/>
                        </a:rPr>
                        <a:t>Plug-in Manager</a:t>
                      </a:r>
                    </a:p>
                  </p:txBody>
                </p:sp>
                <p:sp>
                  <p:nvSpPr>
                    <p:cNvPr id="129109" name="Rectangle 230"/>
                    <p:cNvSpPr>
                      <a:spLocks noChangeArrowheads="1"/>
                    </p:cNvSpPr>
                    <p:nvPr/>
                  </p:nvSpPr>
                  <p:spPr bwMode="auto">
                    <a:xfrm>
                      <a:off x="1767167" y="2867836"/>
                      <a:ext cx="1078863" cy="567890"/>
                    </a:xfrm>
                    <a:prstGeom prst="rect">
                      <a:avLst/>
                    </a:prstGeom>
                    <a:solidFill>
                      <a:schemeClr val="bg1"/>
                    </a:solidFill>
                    <a:ln w="9525">
                      <a:solidFill>
                        <a:srgbClr val="8064A2"/>
                      </a:solidFill>
                      <a:miter lim="800000"/>
                      <a:headEnd/>
                      <a:tailEnd/>
                    </a:ln>
                    <a:effectLst>
                      <a:outerShdw dist="20000" dir="5400000" rotWithShape="0">
                        <a:srgbClr val="808080">
                          <a:alpha val="37999"/>
                        </a:srgbClr>
                      </a:outerShdw>
                    </a:effectLst>
                  </p:spPr>
                  <p:txBody>
                    <a:bodyP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700">
                        <a:latin typeface="Calibri" panose="020F0502020204030204" pitchFamily="34" charset="0"/>
                        <a:cs typeface="Arial" panose="020B0604020202020204" pitchFamily="34" charset="0"/>
                      </a:endParaRPr>
                    </a:p>
                  </p:txBody>
                </p:sp>
                <p:cxnSp>
                  <p:nvCxnSpPr>
                    <p:cNvPr id="232" name="Straight Connector 231"/>
                    <p:cNvCxnSpPr/>
                    <p:nvPr/>
                  </p:nvCxnSpPr>
                  <p:spPr bwMode="auto">
                    <a:xfrm>
                      <a:off x="1769545" y="3428382"/>
                      <a:ext cx="1070387" cy="0"/>
                    </a:xfrm>
                    <a:prstGeom prst="line">
                      <a:avLst/>
                    </a:prstGeom>
                    <a:ln w="82550" cap="flat" cmpd="sng" algn="ctr">
                      <a:solidFill>
                        <a:schemeClr val="bg1"/>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cxnSp>
                <p:sp>
                  <p:nvSpPr>
                    <p:cNvPr id="129111" name="Rectangle 232"/>
                    <p:cNvSpPr>
                      <a:spLocks noChangeArrowheads="1"/>
                    </p:cNvSpPr>
                    <p:nvPr/>
                  </p:nvSpPr>
                  <p:spPr bwMode="auto">
                    <a:xfrm>
                      <a:off x="1864286" y="3117512"/>
                      <a:ext cx="869846" cy="35248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Query</a:t>
                      </a:r>
                    </a:p>
                    <a:p>
                      <a:pPr algn="ctr" eaLnBrk="1" hangingPunct="1"/>
                      <a:r>
                        <a:rPr lang="en-US" altLang="en-US" sz="400">
                          <a:latin typeface="Calibri" panose="020F0502020204030204" pitchFamily="34" charset="0"/>
                          <a:cs typeface="Arial" panose="020B0604020202020204" pitchFamily="34" charset="0"/>
                        </a:rPr>
                        <a:t>Transformer</a:t>
                      </a:r>
                    </a:p>
                  </p:txBody>
                </p:sp>
                <p:sp>
                  <p:nvSpPr>
                    <p:cNvPr id="129112" name="Rectangle 233"/>
                    <p:cNvSpPr>
                      <a:spLocks noChangeArrowheads="1"/>
                    </p:cNvSpPr>
                    <p:nvPr/>
                  </p:nvSpPr>
                  <p:spPr bwMode="auto">
                    <a:xfrm>
                      <a:off x="1864286" y="2909448"/>
                      <a:ext cx="869846" cy="16155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Plug-in API</a:t>
                      </a:r>
                    </a:p>
                  </p:txBody>
                </p:sp>
              </p:grpSp>
              <p:grpSp>
                <p:nvGrpSpPr>
                  <p:cNvPr id="129084" name="Group 187"/>
                  <p:cNvGrpSpPr>
                    <a:grpSpLocks/>
                  </p:cNvGrpSpPr>
                  <p:nvPr/>
                </p:nvGrpSpPr>
                <p:grpSpPr bwMode="auto">
                  <a:xfrm>
                    <a:off x="2577230" y="3004763"/>
                    <a:ext cx="1262063" cy="1032820"/>
                    <a:chOff x="3049110" y="2454917"/>
                    <a:chExt cx="1262063" cy="1032820"/>
                  </a:xfrm>
                </p:grpSpPr>
                <p:sp>
                  <p:nvSpPr>
                    <p:cNvPr id="129103" name="Rectangle 224"/>
                    <p:cNvSpPr>
                      <a:spLocks noChangeArrowheads="1"/>
                    </p:cNvSpPr>
                    <p:nvPr/>
                  </p:nvSpPr>
                  <p:spPr bwMode="auto">
                    <a:xfrm>
                      <a:off x="3048712" y="2454157"/>
                      <a:ext cx="1262543" cy="1010943"/>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tIns="0"/>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600">
                        <a:latin typeface="Calibri" panose="020F0502020204030204" pitchFamily="34" charset="0"/>
                        <a:cs typeface="Arial" panose="020B0604020202020204" pitchFamily="34" charset="0"/>
                      </a:endParaRPr>
                    </a:p>
                    <a:p>
                      <a:pPr algn="ctr" eaLnBrk="1" hangingPunct="1"/>
                      <a:r>
                        <a:rPr lang="en-US" altLang="en-US" sz="600">
                          <a:latin typeface="Calibri" panose="020F0502020204030204" pitchFamily="34" charset="0"/>
                          <a:cs typeface="Arial" panose="020B0604020202020204" pitchFamily="34" charset="0"/>
                        </a:rPr>
                        <a:t>Plug-in Manager</a:t>
                      </a:r>
                    </a:p>
                  </p:txBody>
                </p:sp>
                <p:sp>
                  <p:nvSpPr>
                    <p:cNvPr id="129104" name="Rectangle 225"/>
                    <p:cNvSpPr>
                      <a:spLocks noChangeArrowheads="1"/>
                    </p:cNvSpPr>
                    <p:nvPr/>
                  </p:nvSpPr>
                  <p:spPr bwMode="auto">
                    <a:xfrm>
                      <a:off x="3139497" y="2867836"/>
                      <a:ext cx="1076751" cy="567890"/>
                    </a:xfrm>
                    <a:prstGeom prst="rect">
                      <a:avLst/>
                    </a:prstGeom>
                    <a:solidFill>
                      <a:schemeClr val="bg1"/>
                    </a:solidFill>
                    <a:ln w="9525">
                      <a:solidFill>
                        <a:srgbClr val="8064A2"/>
                      </a:solidFill>
                      <a:miter lim="800000"/>
                      <a:headEnd/>
                      <a:tailEnd/>
                    </a:ln>
                    <a:effectLst>
                      <a:outerShdw dist="20000" dir="5400000" rotWithShape="0">
                        <a:srgbClr val="808080">
                          <a:alpha val="37999"/>
                        </a:srgbClr>
                      </a:outerShdw>
                    </a:effectLst>
                  </p:spPr>
                  <p:txBody>
                    <a:bodyP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700">
                        <a:latin typeface="Calibri" panose="020F0502020204030204" pitchFamily="34" charset="0"/>
                        <a:cs typeface="Arial" panose="020B0604020202020204" pitchFamily="34" charset="0"/>
                      </a:endParaRPr>
                    </a:p>
                  </p:txBody>
                </p:sp>
                <p:cxnSp>
                  <p:nvCxnSpPr>
                    <p:cNvPr id="227" name="Straight Connector 226"/>
                    <p:cNvCxnSpPr/>
                    <p:nvPr/>
                  </p:nvCxnSpPr>
                  <p:spPr bwMode="auto">
                    <a:xfrm>
                      <a:off x="3143946" y="3428382"/>
                      <a:ext cx="1066163" cy="0"/>
                    </a:xfrm>
                    <a:prstGeom prst="line">
                      <a:avLst/>
                    </a:prstGeom>
                    <a:ln w="82550" cap="flat" cmpd="sng" algn="ctr">
                      <a:solidFill>
                        <a:schemeClr val="bg1"/>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cxnSp>
                <p:sp>
                  <p:nvSpPr>
                    <p:cNvPr id="129106" name="Rectangle 227"/>
                    <p:cNvSpPr>
                      <a:spLocks noChangeArrowheads="1"/>
                    </p:cNvSpPr>
                    <p:nvPr/>
                  </p:nvSpPr>
                  <p:spPr bwMode="auto">
                    <a:xfrm>
                      <a:off x="3238727" y="3127303"/>
                      <a:ext cx="865623" cy="342692"/>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Identifier</a:t>
                      </a:r>
                    </a:p>
                  </p:txBody>
                </p:sp>
                <p:sp>
                  <p:nvSpPr>
                    <p:cNvPr id="129107" name="Rectangle 228"/>
                    <p:cNvSpPr>
                      <a:spLocks noChangeArrowheads="1"/>
                    </p:cNvSpPr>
                    <p:nvPr/>
                  </p:nvSpPr>
                  <p:spPr bwMode="auto">
                    <a:xfrm>
                      <a:off x="3238727" y="2909448"/>
                      <a:ext cx="865623" cy="16155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Plug-in API</a:t>
                      </a:r>
                    </a:p>
                  </p:txBody>
                </p:sp>
              </p:grpSp>
              <p:grpSp>
                <p:nvGrpSpPr>
                  <p:cNvPr id="129085" name="Group 188"/>
                  <p:cNvGrpSpPr>
                    <a:grpSpLocks/>
                  </p:cNvGrpSpPr>
                  <p:nvPr/>
                </p:nvGrpSpPr>
                <p:grpSpPr bwMode="auto">
                  <a:xfrm>
                    <a:off x="3933764" y="3004763"/>
                    <a:ext cx="1262063" cy="1045520"/>
                    <a:chOff x="4420075" y="2454917"/>
                    <a:chExt cx="1262063" cy="1045520"/>
                  </a:xfrm>
                </p:grpSpPr>
                <p:sp>
                  <p:nvSpPr>
                    <p:cNvPr id="129098" name="Rectangle 219"/>
                    <p:cNvSpPr>
                      <a:spLocks noChangeArrowheads="1"/>
                    </p:cNvSpPr>
                    <p:nvPr/>
                  </p:nvSpPr>
                  <p:spPr bwMode="auto">
                    <a:xfrm>
                      <a:off x="4420693" y="2454157"/>
                      <a:ext cx="1260432" cy="1025631"/>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tIns="0"/>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600">
                        <a:latin typeface="Calibri" panose="020F0502020204030204" pitchFamily="34" charset="0"/>
                        <a:cs typeface="Arial" panose="020B0604020202020204" pitchFamily="34" charset="0"/>
                      </a:endParaRPr>
                    </a:p>
                    <a:p>
                      <a:pPr algn="ctr" eaLnBrk="1" hangingPunct="1"/>
                      <a:r>
                        <a:rPr lang="en-US" altLang="en-US" sz="600">
                          <a:latin typeface="Calibri" panose="020F0502020204030204" pitchFamily="34" charset="0"/>
                          <a:cs typeface="Arial" panose="020B0604020202020204" pitchFamily="34" charset="0"/>
                        </a:rPr>
                        <a:t>Plug-in Manager</a:t>
                      </a:r>
                    </a:p>
                  </p:txBody>
                </p:sp>
                <p:sp>
                  <p:nvSpPr>
                    <p:cNvPr id="129099" name="Rectangle 220"/>
                    <p:cNvSpPr>
                      <a:spLocks noChangeArrowheads="1"/>
                    </p:cNvSpPr>
                    <p:nvPr/>
                  </p:nvSpPr>
                  <p:spPr bwMode="auto">
                    <a:xfrm>
                      <a:off x="4509367" y="2880075"/>
                      <a:ext cx="1078863" cy="582577"/>
                    </a:xfrm>
                    <a:prstGeom prst="rect">
                      <a:avLst/>
                    </a:prstGeom>
                    <a:solidFill>
                      <a:schemeClr val="bg1"/>
                    </a:solidFill>
                    <a:ln w="9525">
                      <a:solidFill>
                        <a:srgbClr val="8064A2"/>
                      </a:solidFill>
                      <a:miter lim="800000"/>
                      <a:headEnd/>
                      <a:tailEnd/>
                    </a:ln>
                    <a:effectLst>
                      <a:outerShdw dist="20000" dir="5400000" rotWithShape="0">
                        <a:srgbClr val="808080">
                          <a:alpha val="37999"/>
                        </a:srgbClr>
                      </a:outerShdw>
                    </a:effectLst>
                  </p:spPr>
                  <p:txBody>
                    <a:bodyP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700">
                        <a:latin typeface="Calibri" panose="020F0502020204030204" pitchFamily="34" charset="0"/>
                        <a:cs typeface="Arial" panose="020B0604020202020204" pitchFamily="34" charset="0"/>
                      </a:endParaRPr>
                    </a:p>
                  </p:txBody>
                </p:sp>
                <p:cxnSp>
                  <p:nvCxnSpPr>
                    <p:cNvPr id="222" name="Straight Connector 221"/>
                    <p:cNvCxnSpPr/>
                    <p:nvPr/>
                  </p:nvCxnSpPr>
                  <p:spPr bwMode="auto">
                    <a:xfrm>
                      <a:off x="4513778" y="3455310"/>
                      <a:ext cx="1068275" cy="2447"/>
                    </a:xfrm>
                    <a:prstGeom prst="line">
                      <a:avLst/>
                    </a:prstGeom>
                    <a:ln w="82550" cap="flat" cmpd="sng" algn="ctr">
                      <a:solidFill>
                        <a:schemeClr val="bg1"/>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cxnSp>
                <p:sp>
                  <p:nvSpPr>
                    <p:cNvPr id="129101" name="Rectangle 222"/>
                    <p:cNvSpPr>
                      <a:spLocks noChangeArrowheads="1"/>
                    </p:cNvSpPr>
                    <p:nvPr/>
                  </p:nvSpPr>
                  <p:spPr bwMode="auto">
                    <a:xfrm>
                      <a:off x="4608598" y="3139542"/>
                      <a:ext cx="867734" cy="359828"/>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Info. Set</a:t>
                      </a:r>
                    </a:p>
                    <a:p>
                      <a:pPr algn="ctr" eaLnBrk="1" hangingPunct="1"/>
                      <a:r>
                        <a:rPr lang="en-US" altLang="en-US" sz="400">
                          <a:latin typeface="Calibri" panose="020F0502020204030204" pitchFamily="34" charset="0"/>
                          <a:cs typeface="Arial" panose="020B0604020202020204" pitchFamily="34" charset="0"/>
                        </a:rPr>
                        <a:t>Transformer</a:t>
                      </a:r>
                    </a:p>
                  </p:txBody>
                </p:sp>
                <p:sp>
                  <p:nvSpPr>
                    <p:cNvPr id="129102" name="Rectangle 223"/>
                    <p:cNvSpPr>
                      <a:spLocks noChangeArrowheads="1"/>
                    </p:cNvSpPr>
                    <p:nvPr/>
                  </p:nvSpPr>
                  <p:spPr bwMode="auto">
                    <a:xfrm>
                      <a:off x="4608598" y="2924135"/>
                      <a:ext cx="867734" cy="159108"/>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Plug-in API</a:t>
                      </a:r>
                    </a:p>
                  </p:txBody>
                </p:sp>
              </p:grpSp>
              <p:grpSp>
                <p:nvGrpSpPr>
                  <p:cNvPr id="129086" name="Group 189"/>
                  <p:cNvGrpSpPr>
                    <a:grpSpLocks/>
                  </p:cNvGrpSpPr>
                  <p:nvPr/>
                </p:nvGrpSpPr>
                <p:grpSpPr bwMode="auto">
                  <a:xfrm>
                    <a:off x="5312824" y="2998429"/>
                    <a:ext cx="1262063" cy="1039154"/>
                    <a:chOff x="5799135" y="2448583"/>
                    <a:chExt cx="1262063" cy="1039154"/>
                  </a:xfrm>
                </p:grpSpPr>
                <p:sp>
                  <p:nvSpPr>
                    <p:cNvPr id="129093" name="Rectangle 214"/>
                    <p:cNvSpPr>
                      <a:spLocks noChangeArrowheads="1"/>
                    </p:cNvSpPr>
                    <p:nvPr/>
                  </p:nvSpPr>
                  <p:spPr bwMode="auto">
                    <a:xfrm>
                      <a:off x="5799358" y="2449261"/>
                      <a:ext cx="1262543" cy="1008494"/>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tIns="0"/>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600">
                        <a:latin typeface="Calibri" panose="020F0502020204030204" pitchFamily="34" charset="0"/>
                        <a:cs typeface="Arial" panose="020B0604020202020204" pitchFamily="34" charset="0"/>
                      </a:endParaRPr>
                    </a:p>
                    <a:p>
                      <a:pPr algn="ctr" eaLnBrk="1" hangingPunct="1"/>
                      <a:r>
                        <a:rPr lang="en-US" altLang="en-US" sz="600">
                          <a:latin typeface="Calibri" panose="020F0502020204030204" pitchFamily="34" charset="0"/>
                          <a:cs typeface="Arial" panose="020B0604020202020204" pitchFamily="34" charset="0"/>
                        </a:rPr>
                        <a:t>Plug-in Manager</a:t>
                      </a:r>
                    </a:p>
                  </p:txBody>
                </p:sp>
                <p:sp>
                  <p:nvSpPr>
                    <p:cNvPr id="129094" name="Rectangle 215"/>
                    <p:cNvSpPr>
                      <a:spLocks noChangeArrowheads="1"/>
                    </p:cNvSpPr>
                    <p:nvPr/>
                  </p:nvSpPr>
                  <p:spPr bwMode="auto">
                    <a:xfrm>
                      <a:off x="5883809" y="2870283"/>
                      <a:ext cx="1076751" cy="565443"/>
                    </a:xfrm>
                    <a:prstGeom prst="rect">
                      <a:avLst/>
                    </a:prstGeom>
                    <a:solidFill>
                      <a:schemeClr val="bg1"/>
                    </a:solidFill>
                    <a:ln w="9525">
                      <a:solidFill>
                        <a:srgbClr val="8064A2"/>
                      </a:solidFill>
                      <a:miter lim="800000"/>
                      <a:headEnd/>
                      <a:tailEnd/>
                    </a:ln>
                    <a:effectLst>
                      <a:outerShdw dist="20000" dir="5400000" rotWithShape="0">
                        <a:srgbClr val="808080">
                          <a:alpha val="37999"/>
                        </a:srgbClr>
                      </a:outerShdw>
                    </a:effectLst>
                  </p:spPr>
                  <p:txBody>
                    <a:bodyP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700">
                        <a:latin typeface="Calibri" panose="020F0502020204030204" pitchFamily="34" charset="0"/>
                        <a:cs typeface="Arial" panose="020B0604020202020204" pitchFamily="34" charset="0"/>
                      </a:endParaRPr>
                    </a:p>
                  </p:txBody>
                </p:sp>
                <p:cxnSp>
                  <p:nvCxnSpPr>
                    <p:cNvPr id="217" name="Straight Connector 216"/>
                    <p:cNvCxnSpPr/>
                    <p:nvPr/>
                  </p:nvCxnSpPr>
                  <p:spPr bwMode="auto">
                    <a:xfrm>
                      <a:off x="5888180" y="3428382"/>
                      <a:ext cx="1066165" cy="0"/>
                    </a:xfrm>
                    <a:prstGeom prst="line">
                      <a:avLst/>
                    </a:prstGeom>
                    <a:ln w="82550" cap="flat" cmpd="sng" algn="ctr">
                      <a:solidFill>
                        <a:schemeClr val="bg1"/>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cxnSp>
                <p:sp>
                  <p:nvSpPr>
                    <p:cNvPr id="129096" name="Rectangle 217"/>
                    <p:cNvSpPr>
                      <a:spLocks noChangeArrowheads="1"/>
                    </p:cNvSpPr>
                    <p:nvPr/>
                  </p:nvSpPr>
                  <p:spPr bwMode="auto">
                    <a:xfrm>
                      <a:off x="5983039" y="3112617"/>
                      <a:ext cx="865623" cy="357379"/>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Selecter</a:t>
                      </a:r>
                    </a:p>
                  </p:txBody>
                </p:sp>
                <p:sp>
                  <p:nvSpPr>
                    <p:cNvPr id="129097" name="Rectangle 218"/>
                    <p:cNvSpPr>
                      <a:spLocks noChangeArrowheads="1"/>
                    </p:cNvSpPr>
                    <p:nvPr/>
                  </p:nvSpPr>
                  <p:spPr bwMode="auto">
                    <a:xfrm>
                      <a:off x="5983039" y="2911897"/>
                      <a:ext cx="865623" cy="159106"/>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Plug-in API</a:t>
                      </a:r>
                    </a:p>
                  </p:txBody>
                </p:sp>
              </p:grpSp>
              <p:grpSp>
                <p:nvGrpSpPr>
                  <p:cNvPr id="129087" name="Group 190"/>
                  <p:cNvGrpSpPr>
                    <a:grpSpLocks/>
                  </p:cNvGrpSpPr>
                  <p:nvPr/>
                </p:nvGrpSpPr>
                <p:grpSpPr bwMode="auto">
                  <a:xfrm>
                    <a:off x="6677450" y="3006526"/>
                    <a:ext cx="1262063" cy="1031057"/>
                    <a:chOff x="7178192" y="2456680"/>
                    <a:chExt cx="1262063" cy="1031057"/>
                  </a:xfrm>
                </p:grpSpPr>
                <p:sp>
                  <p:nvSpPr>
                    <p:cNvPr id="129088" name="Rectangle 209"/>
                    <p:cNvSpPr>
                      <a:spLocks noChangeArrowheads="1"/>
                    </p:cNvSpPr>
                    <p:nvPr/>
                  </p:nvSpPr>
                  <p:spPr bwMode="auto">
                    <a:xfrm>
                      <a:off x="7177675" y="2456606"/>
                      <a:ext cx="1262543" cy="1008496"/>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tIns="0"/>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600">
                        <a:latin typeface="Calibri" panose="020F0502020204030204" pitchFamily="34" charset="0"/>
                        <a:cs typeface="Arial" panose="020B0604020202020204" pitchFamily="34" charset="0"/>
                      </a:endParaRPr>
                    </a:p>
                    <a:p>
                      <a:pPr algn="ctr" eaLnBrk="1" hangingPunct="1"/>
                      <a:r>
                        <a:rPr lang="en-US" altLang="en-US" sz="600">
                          <a:latin typeface="Calibri" panose="020F0502020204030204" pitchFamily="34" charset="0"/>
                          <a:cs typeface="Arial" panose="020B0604020202020204" pitchFamily="34" charset="0"/>
                        </a:rPr>
                        <a:t>Plug-in Manager</a:t>
                      </a:r>
                    </a:p>
                  </p:txBody>
                </p:sp>
                <p:sp>
                  <p:nvSpPr>
                    <p:cNvPr id="129089" name="Rectangle 210"/>
                    <p:cNvSpPr>
                      <a:spLocks noChangeArrowheads="1"/>
                    </p:cNvSpPr>
                    <p:nvPr/>
                  </p:nvSpPr>
                  <p:spPr bwMode="auto">
                    <a:xfrm>
                      <a:off x="7268459" y="2867837"/>
                      <a:ext cx="1080973" cy="567891"/>
                    </a:xfrm>
                    <a:prstGeom prst="rect">
                      <a:avLst/>
                    </a:prstGeom>
                    <a:solidFill>
                      <a:schemeClr val="bg1"/>
                    </a:solidFill>
                    <a:ln w="9525">
                      <a:solidFill>
                        <a:srgbClr val="8064A2"/>
                      </a:solidFill>
                      <a:miter lim="800000"/>
                      <a:headEnd/>
                      <a:tailEnd/>
                    </a:ln>
                    <a:effectLst>
                      <a:outerShdw dist="20000" dir="5400000" rotWithShape="0">
                        <a:srgbClr val="808080">
                          <a:alpha val="37999"/>
                        </a:srgbClr>
                      </a:outerShdw>
                    </a:effectLst>
                  </p:spPr>
                  <p:txBody>
                    <a:bodyP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endParaRPr lang="en-US" altLang="en-US" sz="700">
                        <a:latin typeface="Calibri" panose="020F0502020204030204" pitchFamily="34" charset="0"/>
                        <a:cs typeface="Arial" panose="020B0604020202020204" pitchFamily="34" charset="0"/>
                      </a:endParaRPr>
                    </a:p>
                  </p:txBody>
                </p:sp>
                <p:cxnSp>
                  <p:nvCxnSpPr>
                    <p:cNvPr id="212" name="Straight Connector 211"/>
                    <p:cNvCxnSpPr/>
                    <p:nvPr/>
                  </p:nvCxnSpPr>
                  <p:spPr bwMode="auto">
                    <a:xfrm>
                      <a:off x="7272790" y="3428384"/>
                      <a:ext cx="1068275" cy="0"/>
                    </a:xfrm>
                    <a:prstGeom prst="line">
                      <a:avLst/>
                    </a:prstGeom>
                    <a:ln w="82550" cap="flat" cmpd="sng" algn="ctr">
                      <a:solidFill>
                        <a:schemeClr val="bg1"/>
                      </a:solidFill>
                      <a:prstDash val="solid"/>
                      <a:round/>
                      <a:headEnd type="none" w="med" len="med"/>
                      <a:tailEnd type="none" w="med" len="med"/>
                    </a:ln>
                    <a:effectLst/>
                  </p:spPr>
                  <p:style>
                    <a:lnRef idx="1">
                      <a:schemeClr val="accent2"/>
                    </a:lnRef>
                    <a:fillRef idx="2">
                      <a:schemeClr val="accent2"/>
                    </a:fillRef>
                    <a:effectRef idx="1">
                      <a:schemeClr val="accent2"/>
                    </a:effectRef>
                    <a:fontRef idx="minor">
                      <a:schemeClr val="dk1"/>
                    </a:fontRef>
                  </p:style>
                </p:cxnSp>
                <p:sp>
                  <p:nvSpPr>
                    <p:cNvPr id="129091" name="Rectangle 212"/>
                    <p:cNvSpPr>
                      <a:spLocks noChangeArrowheads="1"/>
                    </p:cNvSpPr>
                    <p:nvPr/>
                  </p:nvSpPr>
                  <p:spPr bwMode="auto">
                    <a:xfrm>
                      <a:off x="7367690" y="3127304"/>
                      <a:ext cx="869846" cy="34269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Reasoner</a:t>
                      </a:r>
                    </a:p>
                  </p:txBody>
                </p:sp>
                <p:sp>
                  <p:nvSpPr>
                    <p:cNvPr id="129092" name="Rectangle 213"/>
                    <p:cNvSpPr>
                      <a:spLocks noChangeArrowheads="1"/>
                    </p:cNvSpPr>
                    <p:nvPr/>
                  </p:nvSpPr>
                  <p:spPr bwMode="auto">
                    <a:xfrm>
                      <a:off x="7367690" y="2909449"/>
                      <a:ext cx="869846" cy="161555"/>
                    </a:xfrm>
                    <a:prstGeom prst="rect">
                      <a:avLst/>
                    </a:prstGeom>
                    <a:gradFill rotWithShape="1">
                      <a:gsLst>
                        <a:gs pos="0">
                          <a:srgbClr val="F5FFE6"/>
                        </a:gs>
                        <a:gs pos="64999">
                          <a:srgbClr val="E4FDC2"/>
                        </a:gs>
                        <a:gs pos="100000">
                          <a:srgbClr val="DAFDA7"/>
                        </a:gs>
                      </a:gsLst>
                      <a:lin ang="5400000" scaled="1"/>
                    </a:gradFill>
                    <a:ln w="9525">
                      <a:solidFill>
                        <a:srgbClr val="98B954"/>
                      </a:solidFill>
                      <a:miter lim="800000"/>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400">
                          <a:latin typeface="Calibri" panose="020F0502020204030204" pitchFamily="34" charset="0"/>
                          <a:cs typeface="Arial" panose="020B0604020202020204" pitchFamily="34" charset="0"/>
                        </a:rPr>
                        <a:t>Plug-in API</a:t>
                      </a:r>
                    </a:p>
                  </p:txBody>
                </p:sp>
              </p:grpSp>
            </p:grpSp>
            <p:grpSp>
              <p:nvGrpSpPr>
                <p:cNvPr id="129078" name="Group 201"/>
                <p:cNvGrpSpPr>
                  <a:grpSpLocks/>
                </p:cNvGrpSpPr>
                <p:nvPr/>
              </p:nvGrpSpPr>
              <p:grpSpPr bwMode="auto">
                <a:xfrm>
                  <a:off x="2427021" y="3621658"/>
                  <a:ext cx="4308391" cy="175007"/>
                  <a:chOff x="2898901" y="3071812"/>
                  <a:chExt cx="4308391" cy="175007"/>
                </a:xfrm>
              </p:grpSpPr>
              <p:sp>
                <p:nvSpPr>
                  <p:cNvPr id="204" name="Rectangle 203"/>
                  <p:cNvSpPr/>
                  <p:nvPr/>
                </p:nvSpPr>
                <p:spPr bwMode="auto">
                  <a:xfrm>
                    <a:off x="2899046" y="3056317"/>
                    <a:ext cx="202677" cy="1835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57200">
                      <a:defRPr/>
                    </a:pPr>
                    <a:endParaRPr lang="en-US" sz="1100">
                      <a:solidFill>
                        <a:srgbClr val="FFFFFF"/>
                      </a:solidFill>
                      <a:latin typeface="Calibri" pitchFamily="34" charset="0"/>
                      <a:ea typeface="MS PGothic" pitchFamily="34" charset="-128"/>
                    </a:endParaRPr>
                  </a:p>
                </p:txBody>
              </p:sp>
              <p:sp>
                <p:nvSpPr>
                  <p:cNvPr id="205" name="Rectangle 204"/>
                  <p:cNvSpPr/>
                  <p:nvPr/>
                </p:nvSpPr>
                <p:spPr bwMode="auto">
                  <a:xfrm>
                    <a:off x="4262891" y="3056317"/>
                    <a:ext cx="206899" cy="1835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57200">
                      <a:defRPr/>
                    </a:pPr>
                    <a:endParaRPr lang="en-US" sz="1100">
                      <a:solidFill>
                        <a:srgbClr val="FFFFFF"/>
                      </a:solidFill>
                      <a:latin typeface="Calibri" pitchFamily="34" charset="0"/>
                      <a:ea typeface="MS PGothic" pitchFamily="34" charset="-128"/>
                    </a:endParaRPr>
                  </a:p>
                </p:txBody>
              </p:sp>
              <p:sp>
                <p:nvSpPr>
                  <p:cNvPr id="206" name="Rectangle 205"/>
                  <p:cNvSpPr/>
                  <p:nvPr/>
                </p:nvSpPr>
                <p:spPr bwMode="auto">
                  <a:xfrm>
                    <a:off x="5630959" y="3056317"/>
                    <a:ext cx="202677" cy="1835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57200">
                      <a:defRPr/>
                    </a:pPr>
                    <a:endParaRPr lang="en-US" sz="1100">
                      <a:solidFill>
                        <a:srgbClr val="FFFFFF"/>
                      </a:solidFill>
                      <a:latin typeface="Calibri" pitchFamily="34" charset="0"/>
                      <a:ea typeface="MS PGothic" pitchFamily="34" charset="-128"/>
                    </a:endParaRPr>
                  </a:p>
                </p:txBody>
              </p:sp>
              <p:sp>
                <p:nvSpPr>
                  <p:cNvPr id="207" name="Rectangle 206"/>
                  <p:cNvSpPr/>
                  <p:nvPr/>
                </p:nvSpPr>
                <p:spPr bwMode="auto">
                  <a:xfrm>
                    <a:off x="7005360" y="3056317"/>
                    <a:ext cx="202677" cy="1835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457200">
                      <a:defRPr/>
                    </a:pPr>
                    <a:endParaRPr lang="en-US" sz="1100">
                      <a:solidFill>
                        <a:srgbClr val="FFFFFF"/>
                      </a:solidFill>
                      <a:latin typeface="Calibri" pitchFamily="34" charset="0"/>
                      <a:ea typeface="MS PGothic" pitchFamily="34" charset="-128"/>
                    </a:endParaRPr>
                  </a:p>
                </p:txBody>
              </p:sp>
            </p:grpSp>
          </p:grpSp>
          <p:sp>
            <p:nvSpPr>
              <p:cNvPr id="129074" name="Rounded Rectangle 192"/>
              <p:cNvSpPr>
                <a:spLocks noChangeArrowheads="1"/>
              </p:cNvSpPr>
              <p:nvPr/>
            </p:nvSpPr>
            <p:spPr bwMode="auto">
              <a:xfrm>
                <a:off x="3390889" y="4214817"/>
                <a:ext cx="1143007" cy="520701"/>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200">
                    <a:latin typeface="Calibri" panose="020F0502020204030204" pitchFamily="34" charset="0"/>
                    <a:cs typeface="Arial" panose="020B0604020202020204" pitchFamily="34" charset="0"/>
                  </a:rPr>
                  <a:t>Plug-in Registry</a:t>
                </a:r>
              </a:p>
            </p:txBody>
          </p:sp>
          <p:sp>
            <p:nvSpPr>
              <p:cNvPr id="129075" name="Rounded Rectangle 191"/>
              <p:cNvSpPr>
                <a:spLocks noChangeArrowheads="1"/>
              </p:cNvSpPr>
              <p:nvPr/>
            </p:nvSpPr>
            <p:spPr bwMode="auto">
              <a:xfrm>
                <a:off x="2000230" y="4214817"/>
                <a:ext cx="1296996" cy="525463"/>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100">
                    <a:latin typeface="Calibri" panose="020F0502020204030204" pitchFamily="34" charset="0"/>
                    <a:cs typeface="Arial" panose="020B0604020202020204" pitchFamily="34" charset="0"/>
                  </a:rPr>
                  <a:t>Workflow</a:t>
                </a:r>
              </a:p>
              <a:p>
                <a:pPr algn="ctr" eaLnBrk="1" hangingPunct="1"/>
                <a:r>
                  <a:rPr lang="en-US" altLang="en-US" sz="1100">
                    <a:latin typeface="Calibri" panose="020F0502020204030204" pitchFamily="34" charset="0"/>
                    <a:cs typeface="Arial" panose="020B0604020202020204" pitchFamily="34" charset="0"/>
                  </a:rPr>
                  <a:t>Support</a:t>
                </a:r>
              </a:p>
              <a:p>
                <a:pPr algn="ctr" eaLnBrk="1" hangingPunct="1"/>
                <a:r>
                  <a:rPr lang="en-US" altLang="en-US" sz="1100">
                    <a:latin typeface="Calibri" panose="020F0502020204030204" pitchFamily="34" charset="0"/>
                    <a:cs typeface="Arial" panose="020B0604020202020204" pitchFamily="34" charset="0"/>
                  </a:rPr>
                  <a:t>System</a:t>
                </a:r>
              </a:p>
            </p:txBody>
          </p:sp>
          <p:sp>
            <p:nvSpPr>
              <p:cNvPr id="129076" name="Can 195"/>
              <p:cNvSpPr>
                <a:spLocks noChangeArrowheads="1"/>
              </p:cNvSpPr>
              <p:nvPr/>
            </p:nvSpPr>
            <p:spPr bwMode="auto">
              <a:xfrm>
                <a:off x="7286637" y="4572005"/>
                <a:ext cx="1011244" cy="901703"/>
              </a:xfrm>
              <a:prstGeom prst="can">
                <a:avLst>
                  <a:gd name="adj" fmla="val 25000"/>
                </a:avLst>
              </a:prstGeom>
              <a:gradFill rotWithShape="1">
                <a:gsLst>
                  <a:gs pos="0">
                    <a:srgbClr val="FFE5E5"/>
                  </a:gs>
                  <a:gs pos="64999">
                    <a:srgbClr val="FFBEBD"/>
                  </a:gs>
                  <a:gs pos="100000">
                    <a:srgbClr val="FFA2A1"/>
                  </a:gs>
                </a:gsLst>
                <a:lin ang="5400000" scaled="1"/>
              </a:gradFill>
              <a:ln w="9525">
                <a:solidFill>
                  <a:srgbClr val="BE4B48"/>
                </a:solidFill>
                <a:round/>
                <a:headEnd/>
                <a:tailEnd/>
              </a:ln>
              <a:effectLst>
                <a:outerShdw dist="20000" dir="5400000" rotWithShape="0">
                  <a:srgbClr val="808080">
                    <a:alpha val="37999"/>
                  </a:srgbClr>
                </a:outerShdw>
              </a:effectLst>
            </p:spPr>
            <p:txBody>
              <a:bodyPr anchor="ctr"/>
              <a:lstStyle>
                <a:lvl1pPr defTabSz="457200"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defTabSz="45720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defTabSz="4572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defTabSz="4572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defTabSz="4572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defTabSz="4572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200">
                    <a:latin typeface="Calibri" panose="020F0502020204030204" pitchFamily="34" charset="0"/>
                    <a:cs typeface="Arial" panose="020B0604020202020204" pitchFamily="34" charset="0"/>
                  </a:rPr>
                  <a:t>RDF</a:t>
                </a:r>
              </a:p>
              <a:p>
                <a:pPr algn="ctr" eaLnBrk="1" hangingPunct="1"/>
                <a:r>
                  <a:rPr lang="en-US" altLang="en-US" sz="1200">
                    <a:latin typeface="Calibri" panose="020F0502020204030204" pitchFamily="34" charset="0"/>
                    <a:cs typeface="Arial" panose="020B0604020202020204" pitchFamily="34" charset="0"/>
                  </a:rPr>
                  <a:t>Store</a:t>
                </a:r>
              </a:p>
            </p:txBody>
          </p:sp>
        </p:grpSp>
        <p:cxnSp>
          <p:nvCxnSpPr>
            <p:cNvPr id="86" name="Straight Connector 85"/>
            <p:cNvCxnSpPr/>
            <p:nvPr/>
          </p:nvCxnSpPr>
          <p:spPr>
            <a:xfrm>
              <a:off x="714615" y="4643438"/>
              <a:ext cx="8286510" cy="0"/>
            </a:xfrm>
            <a:prstGeom prst="line">
              <a:avLst/>
            </a:prstGeom>
          </p:spPr>
          <p:style>
            <a:lnRef idx="2">
              <a:schemeClr val="accent6"/>
            </a:lnRef>
            <a:fillRef idx="0">
              <a:schemeClr val="accent6"/>
            </a:fillRef>
            <a:effectRef idx="1">
              <a:schemeClr val="accent6"/>
            </a:effectRef>
            <a:fontRef idx="minor">
              <a:schemeClr val="tx1"/>
            </a:fontRef>
          </p:style>
        </p:cxnSp>
        <p:grpSp>
          <p:nvGrpSpPr>
            <p:cNvPr id="129031" name="Group 65"/>
            <p:cNvGrpSpPr>
              <a:grpSpLocks/>
            </p:cNvGrpSpPr>
            <p:nvPr/>
          </p:nvGrpSpPr>
          <p:grpSpPr bwMode="auto">
            <a:xfrm>
              <a:off x="998538" y="1357313"/>
              <a:ext cx="7893050" cy="2900362"/>
              <a:chOff x="998538" y="1757363"/>
              <a:chExt cx="7893050" cy="2900362"/>
            </a:xfrm>
          </p:grpSpPr>
          <p:sp>
            <p:nvSpPr>
              <p:cNvPr id="129054" name="Rectangle 66"/>
              <p:cNvSpPr>
                <a:spLocks noChangeArrowheads="1"/>
              </p:cNvSpPr>
              <p:nvPr/>
            </p:nvSpPr>
            <p:spPr bwMode="auto">
              <a:xfrm>
                <a:off x="2752725" y="4030663"/>
                <a:ext cx="866775" cy="3556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Identifier</a:t>
                </a:r>
              </a:p>
            </p:txBody>
          </p:sp>
          <p:sp>
            <p:nvSpPr>
              <p:cNvPr id="129055" name="Rectangle 67"/>
              <p:cNvSpPr>
                <a:spLocks noChangeArrowheads="1"/>
              </p:cNvSpPr>
              <p:nvPr/>
            </p:nvSpPr>
            <p:spPr bwMode="auto">
              <a:xfrm>
                <a:off x="4514850" y="4027488"/>
                <a:ext cx="863600" cy="3587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Info Set Transformer</a:t>
                </a:r>
              </a:p>
            </p:txBody>
          </p:sp>
          <p:sp>
            <p:nvSpPr>
              <p:cNvPr id="129056" name="Rectangle 68"/>
              <p:cNvSpPr>
                <a:spLocks noChangeArrowheads="1"/>
              </p:cNvSpPr>
              <p:nvPr/>
            </p:nvSpPr>
            <p:spPr bwMode="auto">
              <a:xfrm>
                <a:off x="8021638" y="4032250"/>
                <a:ext cx="862012" cy="35401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Reasoner</a:t>
                </a:r>
              </a:p>
            </p:txBody>
          </p:sp>
          <p:sp>
            <p:nvSpPr>
              <p:cNvPr id="129057" name="Rectangle 69"/>
              <p:cNvSpPr>
                <a:spLocks noChangeArrowheads="1"/>
              </p:cNvSpPr>
              <p:nvPr/>
            </p:nvSpPr>
            <p:spPr bwMode="auto">
              <a:xfrm>
                <a:off x="4130675" y="2181225"/>
                <a:ext cx="865188" cy="3587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Decider</a:t>
                </a:r>
              </a:p>
            </p:txBody>
          </p:sp>
          <p:cxnSp>
            <p:nvCxnSpPr>
              <p:cNvPr id="129058" name="Straight Arrow Connector 84"/>
              <p:cNvCxnSpPr>
                <a:cxnSpLocks noChangeShapeType="1"/>
                <a:endCxn id="129057" idx="0"/>
              </p:cNvCxnSpPr>
              <p:nvPr/>
            </p:nvCxnSpPr>
            <p:spPr bwMode="auto">
              <a:xfrm rot="5400000">
                <a:off x="4352926" y="1966912"/>
                <a:ext cx="423862" cy="4763"/>
              </a:xfrm>
              <a:prstGeom prst="straightConnector1">
                <a:avLst/>
              </a:prstGeom>
              <a:noFill/>
              <a:ln w="25400">
                <a:solidFill>
                  <a:srgbClr val="4F81BD"/>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9059" name="Rectangle 86"/>
              <p:cNvSpPr>
                <a:spLocks noChangeArrowheads="1"/>
              </p:cNvSpPr>
              <p:nvPr/>
            </p:nvSpPr>
            <p:spPr bwMode="auto">
              <a:xfrm>
                <a:off x="6269038" y="4030663"/>
                <a:ext cx="862012" cy="3587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Selecter</a:t>
                </a:r>
              </a:p>
            </p:txBody>
          </p:sp>
          <p:cxnSp>
            <p:nvCxnSpPr>
              <p:cNvPr id="129060" name="Straight Arrow Connector 87"/>
              <p:cNvCxnSpPr>
                <a:cxnSpLocks noChangeShapeType="1"/>
              </p:cNvCxnSpPr>
              <p:nvPr/>
            </p:nvCxnSpPr>
            <p:spPr bwMode="auto">
              <a:xfrm flipV="1">
                <a:off x="3619500" y="4587875"/>
                <a:ext cx="895350" cy="1588"/>
              </a:xfrm>
              <a:prstGeom prst="straightConnector1">
                <a:avLst/>
              </a:prstGeom>
              <a:noFill/>
              <a:ln w="25400">
                <a:solidFill>
                  <a:srgbClr val="4F81BD"/>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61" name="Straight Arrow Connector 88"/>
              <p:cNvCxnSpPr>
                <a:cxnSpLocks noChangeShapeType="1"/>
              </p:cNvCxnSpPr>
              <p:nvPr/>
            </p:nvCxnSpPr>
            <p:spPr bwMode="auto">
              <a:xfrm>
                <a:off x="5378450" y="4578350"/>
                <a:ext cx="890588" cy="3175"/>
              </a:xfrm>
              <a:prstGeom prst="straightConnector1">
                <a:avLst/>
              </a:prstGeom>
              <a:noFill/>
              <a:ln w="25400">
                <a:solidFill>
                  <a:srgbClr val="4F81BD"/>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62" name="Straight Arrow Connector 89"/>
              <p:cNvCxnSpPr>
                <a:cxnSpLocks noChangeShapeType="1"/>
                <a:stCxn id="129059" idx="3"/>
                <a:endCxn id="129056" idx="1"/>
              </p:cNvCxnSpPr>
              <p:nvPr/>
            </p:nvCxnSpPr>
            <p:spPr bwMode="auto">
              <a:xfrm flipV="1">
                <a:off x="7131050" y="4208463"/>
                <a:ext cx="890588" cy="1587"/>
              </a:xfrm>
              <a:prstGeom prst="straightConnector1">
                <a:avLst/>
              </a:prstGeom>
              <a:noFill/>
              <a:ln w="25400">
                <a:solidFill>
                  <a:srgbClr val="4F81BD"/>
                </a:solidFill>
                <a:prstDash val="sysDot"/>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63" name="Straight Arrow Connector 12"/>
              <p:cNvCxnSpPr>
                <a:cxnSpLocks noChangeShapeType="1"/>
                <a:stCxn id="129057" idx="1"/>
                <a:endCxn id="129066" idx="0"/>
              </p:cNvCxnSpPr>
              <p:nvPr/>
            </p:nvCxnSpPr>
            <p:spPr bwMode="auto">
              <a:xfrm rot="10800000" flipV="1">
                <a:off x="1431925" y="2360613"/>
                <a:ext cx="2698750" cy="1670050"/>
              </a:xfrm>
              <a:prstGeom prst="bentConnector2">
                <a:avLst/>
              </a:prstGeom>
              <a:noFill/>
              <a:ln w="25400">
                <a:solidFill>
                  <a:srgbClr val="4F81BD"/>
                </a:solidFill>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64" name="Straight Arrow Connector 13"/>
              <p:cNvCxnSpPr>
                <a:cxnSpLocks noChangeShapeType="1"/>
                <a:stCxn id="129056" idx="0"/>
                <a:endCxn id="129057" idx="3"/>
              </p:cNvCxnSpPr>
              <p:nvPr/>
            </p:nvCxnSpPr>
            <p:spPr bwMode="auto">
              <a:xfrm rot="16200000" flipV="1">
                <a:off x="5888832" y="1467644"/>
                <a:ext cx="1671637" cy="3457575"/>
              </a:xfrm>
              <a:prstGeom prst="bentConnector2">
                <a:avLst/>
              </a:prstGeom>
              <a:noFill/>
              <a:ln w="25400">
                <a:solidFill>
                  <a:srgbClr val="4F81BD"/>
                </a:solidFill>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65" name="Straight Arrow Connector 92"/>
              <p:cNvCxnSpPr>
                <a:cxnSpLocks noChangeShapeType="1"/>
                <a:stCxn id="129066" idx="3"/>
                <a:endCxn id="129054" idx="1"/>
              </p:cNvCxnSpPr>
              <p:nvPr/>
            </p:nvCxnSpPr>
            <p:spPr bwMode="auto">
              <a:xfrm flipV="1">
                <a:off x="1866900" y="4208463"/>
                <a:ext cx="885825" cy="1587"/>
              </a:xfrm>
              <a:prstGeom prst="straightConnector1">
                <a:avLst/>
              </a:prstGeom>
              <a:noFill/>
              <a:ln w="25400">
                <a:solidFill>
                  <a:srgbClr val="4F81BD"/>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9066" name="Rectangle 93"/>
              <p:cNvSpPr>
                <a:spLocks noChangeArrowheads="1"/>
              </p:cNvSpPr>
              <p:nvPr/>
            </p:nvSpPr>
            <p:spPr bwMode="auto">
              <a:xfrm>
                <a:off x="998538" y="4030663"/>
                <a:ext cx="868362" cy="3587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Query</a:t>
                </a:r>
              </a:p>
              <a:p>
                <a:pPr algn="ctr" eaLnBrk="1" hangingPunct="1"/>
                <a:r>
                  <a:rPr lang="en-US" altLang="en-US" sz="1000">
                    <a:latin typeface="Calibri" panose="020F0502020204030204" pitchFamily="34" charset="0"/>
                  </a:rPr>
                  <a:t>Transformer</a:t>
                </a:r>
              </a:p>
            </p:txBody>
          </p:sp>
          <p:sp>
            <p:nvSpPr>
              <p:cNvPr id="129067" name="Rectangle 95"/>
              <p:cNvSpPr>
                <a:spLocks noChangeArrowheads="1"/>
              </p:cNvSpPr>
              <p:nvPr/>
            </p:nvSpPr>
            <p:spPr bwMode="auto">
              <a:xfrm>
                <a:off x="2749550" y="4495800"/>
                <a:ext cx="869950" cy="1619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Data Layer</a:t>
                </a:r>
              </a:p>
            </p:txBody>
          </p:sp>
          <p:sp>
            <p:nvSpPr>
              <p:cNvPr id="129068" name="Rectangle 96"/>
              <p:cNvSpPr>
                <a:spLocks noChangeArrowheads="1"/>
              </p:cNvSpPr>
              <p:nvPr/>
            </p:nvSpPr>
            <p:spPr bwMode="auto">
              <a:xfrm>
                <a:off x="4514850" y="4495800"/>
                <a:ext cx="869950" cy="1619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Data Layer</a:t>
                </a:r>
              </a:p>
            </p:txBody>
          </p:sp>
          <p:sp>
            <p:nvSpPr>
              <p:cNvPr id="129069" name="Rectangle 97"/>
              <p:cNvSpPr>
                <a:spLocks noChangeArrowheads="1"/>
              </p:cNvSpPr>
              <p:nvPr/>
            </p:nvSpPr>
            <p:spPr bwMode="auto">
              <a:xfrm>
                <a:off x="6269038" y="4495800"/>
                <a:ext cx="869950" cy="1619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Data Layer</a:t>
                </a:r>
              </a:p>
            </p:txBody>
          </p:sp>
          <p:sp>
            <p:nvSpPr>
              <p:cNvPr id="129070" name="Rectangle 98"/>
              <p:cNvSpPr>
                <a:spLocks noChangeArrowheads="1"/>
              </p:cNvSpPr>
              <p:nvPr/>
            </p:nvSpPr>
            <p:spPr bwMode="auto">
              <a:xfrm>
                <a:off x="8021638" y="4495800"/>
                <a:ext cx="869950" cy="161925"/>
              </a:xfrm>
              <a:prstGeom prst="rect">
                <a:avLst/>
              </a:prstGeom>
              <a:gradFill rotWithShape="1">
                <a:gsLst>
                  <a:gs pos="0">
                    <a:srgbClr val="F0EAF9"/>
                  </a:gs>
                  <a:gs pos="64999">
                    <a:srgbClr val="D9CBEE"/>
                  </a:gs>
                  <a:gs pos="100000">
                    <a:srgbClr val="C9B5E8"/>
                  </a:gs>
                </a:gsLst>
                <a:lin ang="5400000" scaled="1"/>
              </a:gradFill>
              <a:ln w="9525">
                <a:solidFill>
                  <a:srgbClr val="7D60A0"/>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Data Layer</a:t>
                </a:r>
              </a:p>
            </p:txBody>
          </p:sp>
        </p:grpSp>
        <p:cxnSp>
          <p:nvCxnSpPr>
            <p:cNvPr id="129032" name="Straight Arrow Connector 99"/>
            <p:cNvCxnSpPr>
              <a:cxnSpLocks noChangeShapeType="1"/>
            </p:cNvCxnSpPr>
            <p:nvPr/>
          </p:nvCxnSpPr>
          <p:spPr bwMode="auto">
            <a:xfrm flipV="1">
              <a:off x="7143750" y="4181475"/>
              <a:ext cx="890588" cy="1588"/>
            </a:xfrm>
            <a:prstGeom prst="straightConnector1">
              <a:avLst/>
            </a:prstGeom>
            <a:noFill/>
            <a:ln w="25400">
              <a:solidFill>
                <a:srgbClr val="4F81BD"/>
              </a:solidFill>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33" name="Straight Arrow Connector 100"/>
            <p:cNvCxnSpPr>
              <a:cxnSpLocks noChangeShapeType="1"/>
              <a:stCxn id="129055" idx="3"/>
              <a:endCxn id="129059" idx="1"/>
            </p:cNvCxnSpPr>
            <p:nvPr/>
          </p:nvCxnSpPr>
          <p:spPr bwMode="auto">
            <a:xfrm>
              <a:off x="5378450" y="3806825"/>
              <a:ext cx="890588" cy="3175"/>
            </a:xfrm>
            <a:prstGeom prst="straightConnector1">
              <a:avLst/>
            </a:prstGeom>
            <a:noFill/>
            <a:ln w="25400">
              <a:solidFill>
                <a:srgbClr val="4F81BD"/>
              </a:solidFill>
              <a:prstDash val="sysDot"/>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34" name="Straight Arrow Connector 101"/>
            <p:cNvCxnSpPr>
              <a:cxnSpLocks noChangeShapeType="1"/>
              <a:stCxn id="129054" idx="3"/>
              <a:endCxn id="129055" idx="1"/>
            </p:cNvCxnSpPr>
            <p:nvPr/>
          </p:nvCxnSpPr>
          <p:spPr bwMode="auto">
            <a:xfrm flipV="1">
              <a:off x="3619500" y="3806825"/>
              <a:ext cx="895350" cy="1588"/>
            </a:xfrm>
            <a:prstGeom prst="straightConnector1">
              <a:avLst/>
            </a:prstGeom>
            <a:noFill/>
            <a:ln w="25400">
              <a:solidFill>
                <a:srgbClr val="4F81BD"/>
              </a:solidFill>
              <a:prstDash val="sysDot"/>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35" name="Straight Arrow Connector 13"/>
            <p:cNvCxnSpPr>
              <a:cxnSpLocks noChangeShapeType="1"/>
              <a:endCxn id="129059" idx="0"/>
            </p:cNvCxnSpPr>
            <p:nvPr/>
          </p:nvCxnSpPr>
          <p:spPr bwMode="auto">
            <a:xfrm rot="10800000" flipV="1">
              <a:off x="6700838" y="3429000"/>
              <a:ext cx="1728787" cy="201613"/>
            </a:xfrm>
            <a:prstGeom prst="bentConnector2">
              <a:avLst/>
            </a:prstGeom>
            <a:noFill/>
            <a:ln w="25400">
              <a:solidFill>
                <a:srgbClr val="4F81BD"/>
              </a:solidFill>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129036" name="Picture 10" descr="MOL_Refinery_Succes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25" y="2286000"/>
              <a:ext cx="14541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7" name="Rectangle 76"/>
            <p:cNvSpPr>
              <a:spLocks noChangeArrowheads="1"/>
            </p:cNvSpPr>
            <p:nvPr/>
          </p:nvSpPr>
          <p:spPr bwMode="auto">
            <a:xfrm>
              <a:off x="4521200" y="2641600"/>
              <a:ext cx="863600" cy="358775"/>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Info Set Transformer</a:t>
              </a:r>
            </a:p>
          </p:txBody>
        </p:sp>
        <p:sp>
          <p:nvSpPr>
            <p:cNvPr id="129038" name="Rectangle 77"/>
            <p:cNvSpPr>
              <a:spLocks noChangeArrowheads="1"/>
            </p:cNvSpPr>
            <p:nvPr/>
          </p:nvSpPr>
          <p:spPr bwMode="auto">
            <a:xfrm>
              <a:off x="2771775" y="3149600"/>
              <a:ext cx="866775" cy="3556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Identifier</a:t>
              </a:r>
            </a:p>
          </p:txBody>
        </p:sp>
        <p:sp>
          <p:nvSpPr>
            <p:cNvPr id="129039" name="Rectangle 80"/>
            <p:cNvSpPr>
              <a:spLocks noChangeArrowheads="1"/>
            </p:cNvSpPr>
            <p:nvPr/>
          </p:nvSpPr>
          <p:spPr bwMode="auto">
            <a:xfrm>
              <a:off x="2773363" y="2643188"/>
              <a:ext cx="866775" cy="355600"/>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nchor="ctr"/>
            <a:lstStyle>
              <a:lvl1pPr eaLnBrk="0" hangingPunct="0">
                <a:defRPr sz="3600" b="1">
                  <a:solidFill>
                    <a:srgbClr val="000000"/>
                  </a:solidFill>
                  <a:latin typeface="Arial Narrow" panose="020B0606020202030204" pitchFamily="34" charset="0"/>
                  <a:ea typeface="MS PGothic" panose="020B0600070205080204" pitchFamily="34" charset="-128"/>
                </a:defRPr>
              </a:lvl1pPr>
              <a:lvl2pPr marL="742950" indent="-285750" eaLnBrk="0" hangingPunct="0">
                <a:defRPr sz="3600" b="1">
                  <a:solidFill>
                    <a:srgbClr val="000000"/>
                  </a:solidFill>
                  <a:latin typeface="Arial Narrow" panose="020B0606020202030204" pitchFamily="34" charset="0"/>
                  <a:ea typeface="MS PGothic" panose="020B0600070205080204" pitchFamily="34" charset="-128"/>
                </a:defRPr>
              </a:lvl2pPr>
              <a:lvl3pPr marL="1143000" indent="-228600" eaLnBrk="0" hangingPunct="0">
                <a:defRPr sz="3600" b="1">
                  <a:solidFill>
                    <a:srgbClr val="000000"/>
                  </a:solidFill>
                  <a:latin typeface="Arial Narrow" panose="020B0606020202030204" pitchFamily="34" charset="0"/>
                  <a:ea typeface="MS PGothic" panose="020B0600070205080204" pitchFamily="34" charset="-128"/>
                </a:defRPr>
              </a:lvl3pPr>
              <a:lvl4pPr marL="1600200" indent="-228600" eaLnBrk="0" hangingPunct="0">
                <a:defRPr sz="3600" b="1">
                  <a:solidFill>
                    <a:srgbClr val="000000"/>
                  </a:solidFill>
                  <a:latin typeface="Arial Narrow" panose="020B0606020202030204" pitchFamily="34" charset="0"/>
                  <a:ea typeface="MS PGothic" panose="020B0600070205080204" pitchFamily="34" charset="-128"/>
                </a:defRPr>
              </a:lvl4pPr>
              <a:lvl5pPr marL="2057400" indent="-228600" eaLnBrk="0" hangingPunct="0">
                <a:defRPr sz="3600" b="1">
                  <a:solidFill>
                    <a:srgbClr val="000000"/>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3600" b="1">
                  <a:solidFill>
                    <a:srgbClr val="000000"/>
                  </a:solidFill>
                  <a:latin typeface="Arial Narrow" panose="020B0606020202030204" pitchFamily="34" charset="0"/>
                  <a:ea typeface="MS PGothic" panose="020B0600070205080204" pitchFamily="34" charset="-128"/>
                </a:defRPr>
              </a:lvl9pPr>
            </a:lstStyle>
            <a:p>
              <a:pPr algn="ctr" eaLnBrk="1" hangingPunct="1"/>
              <a:r>
                <a:rPr lang="en-US" altLang="en-US" sz="1000">
                  <a:latin typeface="Calibri" panose="020F0502020204030204" pitchFamily="34" charset="0"/>
                </a:rPr>
                <a:t>Identifier</a:t>
              </a:r>
            </a:p>
          </p:txBody>
        </p:sp>
        <p:cxnSp>
          <p:nvCxnSpPr>
            <p:cNvPr id="129040" name="Straight Arrow Connector 82"/>
            <p:cNvCxnSpPr>
              <a:cxnSpLocks noChangeShapeType="1"/>
              <a:stCxn id="129039" idx="3"/>
              <a:endCxn id="129037" idx="1"/>
            </p:cNvCxnSpPr>
            <p:nvPr/>
          </p:nvCxnSpPr>
          <p:spPr bwMode="auto">
            <a:xfrm>
              <a:off x="3640138" y="2820988"/>
              <a:ext cx="881062" cy="0"/>
            </a:xfrm>
            <a:prstGeom prst="straightConnector1">
              <a:avLst/>
            </a:prstGeom>
            <a:noFill/>
            <a:ln w="25400">
              <a:solidFill>
                <a:srgbClr val="4F81BD"/>
              </a:solidFill>
              <a:prstDash val="sysDot"/>
              <a:round/>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41" name="Straight Arrow Connector 13"/>
            <p:cNvCxnSpPr>
              <a:cxnSpLocks noChangeShapeType="1"/>
              <a:stCxn id="129037" idx="3"/>
              <a:endCxn id="129059" idx="1"/>
            </p:cNvCxnSpPr>
            <p:nvPr/>
          </p:nvCxnSpPr>
          <p:spPr bwMode="auto">
            <a:xfrm>
              <a:off x="5384800" y="2820988"/>
              <a:ext cx="884238" cy="989012"/>
            </a:xfrm>
            <a:prstGeom prst="bentConnector3">
              <a:avLst>
                <a:gd name="adj1" fmla="val 50000"/>
              </a:avLst>
            </a:prstGeom>
            <a:noFill/>
            <a:ln w="25400">
              <a:solidFill>
                <a:srgbClr val="4F81BD"/>
              </a:solidFill>
              <a:prstDash val="sysDot"/>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42" name="Straight Arrow Connector 13"/>
            <p:cNvCxnSpPr>
              <a:cxnSpLocks noChangeShapeType="1"/>
              <a:stCxn id="129038" idx="3"/>
              <a:endCxn id="129059" idx="1"/>
            </p:cNvCxnSpPr>
            <p:nvPr/>
          </p:nvCxnSpPr>
          <p:spPr bwMode="auto">
            <a:xfrm>
              <a:off x="3638550" y="3327400"/>
              <a:ext cx="2630488" cy="482601"/>
            </a:xfrm>
            <a:prstGeom prst="bentConnector3">
              <a:avLst>
                <a:gd name="adj1" fmla="val 82741"/>
              </a:avLst>
            </a:prstGeom>
            <a:noFill/>
            <a:ln w="25400">
              <a:solidFill>
                <a:srgbClr val="4F81BD"/>
              </a:solidFill>
              <a:prstDash val="sysDot"/>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43" name="Straight Arrow Connector 13"/>
            <p:cNvCxnSpPr>
              <a:cxnSpLocks noChangeShapeType="1"/>
              <a:stCxn id="129066" idx="3"/>
              <a:endCxn id="129039" idx="1"/>
            </p:cNvCxnSpPr>
            <p:nvPr/>
          </p:nvCxnSpPr>
          <p:spPr bwMode="auto">
            <a:xfrm flipV="1">
              <a:off x="1866900" y="2820988"/>
              <a:ext cx="906463" cy="989012"/>
            </a:xfrm>
            <a:prstGeom prst="bentConnector3">
              <a:avLst>
                <a:gd name="adj1" fmla="val 50000"/>
              </a:avLst>
            </a:prstGeom>
            <a:noFill/>
            <a:ln w="25400">
              <a:solidFill>
                <a:srgbClr val="4F81BD"/>
              </a:solidFill>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9044" name="Straight Arrow Connector 13"/>
            <p:cNvCxnSpPr>
              <a:cxnSpLocks noChangeShapeType="1"/>
              <a:stCxn id="129066" idx="3"/>
              <a:endCxn id="129038" idx="1"/>
            </p:cNvCxnSpPr>
            <p:nvPr/>
          </p:nvCxnSpPr>
          <p:spPr bwMode="auto">
            <a:xfrm flipV="1">
              <a:off x="1866900" y="3327400"/>
              <a:ext cx="904875" cy="482600"/>
            </a:xfrm>
            <a:prstGeom prst="bentConnector3">
              <a:avLst>
                <a:gd name="adj1" fmla="val 50000"/>
              </a:avLst>
            </a:prstGeom>
            <a:noFill/>
            <a:ln w="25400">
              <a:solidFill>
                <a:srgbClr val="4F81BD"/>
              </a:solidFill>
              <a:miter lim="800000"/>
              <a:headEnd/>
              <a:tailEnd type="triangle" w="lg"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129045" name="Group 25"/>
            <p:cNvGrpSpPr>
              <a:grpSpLocks/>
            </p:cNvGrpSpPr>
            <p:nvPr/>
          </p:nvGrpSpPr>
          <p:grpSpPr bwMode="auto">
            <a:xfrm>
              <a:off x="-2338060" y="1155700"/>
              <a:ext cx="2919412" cy="4953000"/>
              <a:chOff x="2819401" y="152400"/>
              <a:chExt cx="3886200" cy="5943600"/>
            </a:xfrm>
          </p:grpSpPr>
          <p:sp>
            <p:nvSpPr>
              <p:cNvPr id="95" name="Rounded Rectangle 94"/>
              <p:cNvSpPr/>
              <p:nvPr/>
            </p:nvSpPr>
            <p:spPr>
              <a:xfrm>
                <a:off x="3200401" y="152400"/>
                <a:ext cx="3505200" cy="5943600"/>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NZ">
                  <a:solidFill>
                    <a:srgbClr val="FFFFFF"/>
                  </a:solidFill>
                </a:endParaRPr>
              </a:p>
            </p:txBody>
          </p:sp>
          <p:pic>
            <p:nvPicPr>
              <p:cNvPr id="129049" name="Picture 6"/>
              <p:cNvPicPr>
                <a:picLocks noChangeAspect="1" noChangeArrowheads="1"/>
              </p:cNvPicPr>
              <p:nvPr/>
            </p:nvPicPr>
            <p:blipFill>
              <a:blip r:embed="rId4">
                <a:lum bright="-10000"/>
                <a:extLst>
                  <a:ext uri="{28A0092B-C50C-407E-A947-70E740481C1C}">
                    <a14:useLocalDpi xmlns:a14="http://schemas.microsoft.com/office/drawing/2010/main" val="0"/>
                  </a:ext>
                </a:extLst>
              </a:blip>
              <a:srcRect r="48845" b="48730"/>
              <a:stretch>
                <a:fillRect/>
              </a:stretch>
            </p:blipFill>
            <p:spPr bwMode="auto">
              <a:xfrm>
                <a:off x="5632577" y="5014143"/>
                <a:ext cx="1073023" cy="108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 name="Diagram 103"/>
              <p:cNvGraphicFramePr/>
              <p:nvPr/>
            </p:nvGraphicFramePr>
            <p:xfrm>
              <a:off x="3352801" y="381000"/>
              <a:ext cx="3200400" cy="5638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5" name="U-Turn Arrow 104"/>
              <p:cNvSpPr/>
              <p:nvPr/>
            </p:nvSpPr>
            <p:spPr>
              <a:xfrm rot="16200000">
                <a:off x="723901" y="2781300"/>
                <a:ext cx="4724400" cy="533400"/>
              </a:xfrm>
              <a:prstGeom prst="uturnArrow">
                <a:avLst>
                  <a:gd name="adj1" fmla="val 23442"/>
                  <a:gd name="adj2" fmla="val 25000"/>
                  <a:gd name="adj3" fmla="val 32792"/>
                  <a:gd name="adj4" fmla="val 42208"/>
                  <a:gd name="adj5" fmla="val 96818"/>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NZ">
                  <a:solidFill>
                    <a:srgbClr val="000000"/>
                  </a:solidFill>
                </a:endParaRPr>
              </a:p>
            </p:txBody>
          </p:sp>
        </p:grpSp>
      </p:grpSp>
    </p:spTree>
    <p:extLst>
      <p:ext uri="{BB962C8B-B14F-4D97-AF65-F5344CB8AC3E}">
        <p14:creationId xmlns:p14="http://schemas.microsoft.com/office/powerpoint/2010/main" val="291044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Urban computing</a:t>
            </a:r>
            <a:endParaRPr lang="en-GB" dirty="0"/>
          </a:p>
        </p:txBody>
      </p:sp>
      <p:sp>
        <p:nvSpPr>
          <p:cNvPr id="7" name="Content Placeholder 6"/>
          <p:cNvSpPr>
            <a:spLocks noGrp="1"/>
          </p:cNvSpPr>
          <p:nvPr>
            <p:ph idx="1"/>
          </p:nvPr>
        </p:nvSpPr>
        <p:spPr/>
        <p:txBody>
          <a:bodyPr/>
          <a:lstStyle/>
          <a:p>
            <a:r>
              <a:rPr lang="en-US" dirty="0" smtClean="0"/>
              <a:t>Monitoring crowd movement and predicting traffic in the cities </a:t>
            </a:r>
          </a:p>
          <a:p>
            <a:r>
              <a:rPr lang="en-US" dirty="0" smtClean="0"/>
              <a:t>Installed in Seoul and Milano (pilot)</a:t>
            </a:r>
          </a:p>
          <a:p>
            <a:r>
              <a:rPr lang="en-US" dirty="0" smtClean="0"/>
              <a:t>Baseline for urban planning and decision support</a:t>
            </a:r>
          </a:p>
          <a:p>
            <a:r>
              <a:rPr lang="en-US" dirty="0" smtClean="0"/>
              <a:t>Urban plan optimization and security planning</a:t>
            </a:r>
          </a:p>
          <a:p>
            <a:endParaRPr lang="en-US" dirty="0"/>
          </a:p>
        </p:txBody>
      </p:sp>
      <p:pic>
        <p:nvPicPr>
          <p:cNvPr id="9" name="Picture 8"/>
          <p:cNvPicPr>
            <a:picLocks noChangeAspect="1"/>
          </p:cNvPicPr>
          <p:nvPr/>
        </p:nvPicPr>
        <p:blipFill>
          <a:blip r:embed="rId3"/>
          <a:stretch>
            <a:fillRect/>
          </a:stretch>
        </p:blipFill>
        <p:spPr>
          <a:xfrm>
            <a:off x="5515712" y="1443788"/>
            <a:ext cx="6676288" cy="5414211"/>
          </a:xfrm>
          <a:prstGeom prst="rect">
            <a:avLst/>
          </a:prstGeom>
        </p:spPr>
      </p:pic>
    </p:spTree>
    <p:extLst>
      <p:ext uri="{BB962C8B-B14F-4D97-AF65-F5344CB8AC3E}">
        <p14:creationId xmlns:p14="http://schemas.microsoft.com/office/powerpoint/2010/main" val="175745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smtClean="0"/>
              <a:t>Traffic Understanding</a:t>
            </a:r>
            <a:endParaRPr lang="en-US" dirty="0"/>
          </a:p>
        </p:txBody>
      </p:sp>
      <p:pic>
        <p:nvPicPr>
          <p:cNvPr id="71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14" y="3689648"/>
            <a:ext cx="423549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105" y="3689648"/>
            <a:ext cx="4228728" cy="316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1"/>
          <p:cNvSpPr txBox="1">
            <a:spLocks/>
          </p:cNvSpPr>
          <p:nvPr/>
        </p:nvSpPr>
        <p:spPr>
          <a:xfrm>
            <a:off x="1625601" y="1070119"/>
            <a:ext cx="4351312" cy="3029401"/>
          </a:xfrm>
          <a:prstGeom prst="rect">
            <a:avLst/>
          </a:prstGeom>
        </p:spPr>
        <p:txBody>
          <a:bodyPr>
            <a:normAutofit fontScale="47500" lnSpcReduction="20000"/>
          </a:bodyPr>
          <a:lstStyle>
            <a:lvl1pPr marL="0" indent="0" algn="l" defTabSz="914400" rtl="0" eaLnBrk="1" latinLnBrk="0" hangingPunct="1">
              <a:spcBef>
                <a:spcPct val="20000"/>
              </a:spcBef>
              <a:spcAft>
                <a:spcPts val="600"/>
              </a:spcAft>
              <a:buFont typeface="Arial" pitchFamily="34" charset="0"/>
              <a:buNone/>
              <a:defRPr sz="24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CA" b="0" dirty="0"/>
              <a:t>QUESTION: Image depicts Person?</a:t>
            </a:r>
          </a:p>
          <a:p>
            <a:r>
              <a:rPr lang="en-CA" b="0" dirty="0"/>
              <a:t>ANSWER: PEDESTRIAN2A000282 is a person.</a:t>
            </a:r>
          </a:p>
          <a:p>
            <a:endParaRPr lang="en-CA" b="0" dirty="0"/>
          </a:p>
          <a:p>
            <a:r>
              <a:rPr lang="en-CA" b="0" dirty="0"/>
              <a:t>QUESTION: Image depicts </a:t>
            </a:r>
            <a:r>
              <a:rPr lang="en-CA" b="0" dirty="0" err="1"/>
              <a:t>UtilityPole</a:t>
            </a:r>
            <a:r>
              <a:rPr lang="en-CA" b="0" dirty="0"/>
              <a:t>?</a:t>
            </a:r>
          </a:p>
          <a:p>
            <a:r>
              <a:rPr lang="en-CA" b="0" dirty="0"/>
              <a:t>ANSWER: UNCLASSIFIED0A000282 is a utility pole. POLE4A000282 is a utility pole. UNCLASSIFIED6A000282 is a utility pole. UNCLASSIFIED7A000282 is a utility pole. UNCLASSIFIED8A000282 is a utility pole. UNCLASSIFIED9A000282 is a utility pole. UNCLASSIFIED10A000282 is a utility pole.</a:t>
            </a:r>
          </a:p>
          <a:p>
            <a:endParaRPr lang="en-CA" b="0" dirty="0"/>
          </a:p>
          <a:p>
            <a:r>
              <a:rPr lang="en-CA" b="0" dirty="0"/>
              <a:t>QUESTION: Image depicts Automobile?</a:t>
            </a:r>
          </a:p>
          <a:p>
            <a:r>
              <a:rPr lang="en-CA" b="0" dirty="0"/>
              <a:t>ANSWER: UNCLASSIFIED3A000282 is a car.</a:t>
            </a:r>
          </a:p>
        </p:txBody>
      </p:sp>
      <p:sp>
        <p:nvSpPr>
          <p:cNvPr id="14" name="Content Placeholder 1"/>
          <p:cNvSpPr txBox="1">
            <a:spLocks/>
          </p:cNvSpPr>
          <p:nvPr/>
        </p:nvSpPr>
        <p:spPr>
          <a:xfrm>
            <a:off x="6039521" y="1036676"/>
            <a:ext cx="4351312" cy="2880320"/>
          </a:xfrm>
          <a:prstGeom prst="rect">
            <a:avLst/>
          </a:prstGeom>
        </p:spPr>
        <p:txBody>
          <a:bodyPr>
            <a:normAutofit fontScale="47500" lnSpcReduction="20000"/>
          </a:bodyPr>
          <a:lstStyle>
            <a:lvl1pPr marL="0" indent="0" algn="l" defTabSz="914400" rtl="0" eaLnBrk="1" latinLnBrk="0" hangingPunct="1">
              <a:spcBef>
                <a:spcPct val="20000"/>
              </a:spcBef>
              <a:spcAft>
                <a:spcPts val="600"/>
              </a:spcAft>
              <a:buFont typeface="Arial" pitchFamily="34" charset="0"/>
              <a:buNone/>
              <a:defRPr sz="24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CA" b="0" dirty="0"/>
              <a:t>QUESTION: Image depicts Person?</a:t>
            </a:r>
          </a:p>
          <a:p>
            <a:r>
              <a:rPr lang="en-CA" b="0" dirty="0"/>
              <a:t>ANSWER: PEDESTRIAN2A000283 is a person.</a:t>
            </a:r>
          </a:p>
          <a:p>
            <a:endParaRPr lang="en-CA" b="0" dirty="0"/>
          </a:p>
          <a:p>
            <a:r>
              <a:rPr lang="en-CA" b="0" dirty="0"/>
              <a:t>QUESTION: Image depicts </a:t>
            </a:r>
            <a:r>
              <a:rPr lang="en-CA" b="0" dirty="0" err="1"/>
              <a:t>UtilityPole</a:t>
            </a:r>
            <a:r>
              <a:rPr lang="en-CA" b="0" dirty="0"/>
              <a:t>?</a:t>
            </a:r>
          </a:p>
          <a:p>
            <a:r>
              <a:rPr lang="en-CA" b="0" dirty="0"/>
              <a:t>ANSWER: UNCLASSIFIED0A000283 is a utility pole. POLE4A000283 is a utility pole. UNCLASSIFIED6A000283 is a utility pole. UNCLASSIFIED7A000283 is a utility pole. UNCLASSIFIED8A000283 is a utility pole. POLE9A000283 is a utility pole. </a:t>
            </a:r>
          </a:p>
          <a:p>
            <a:endParaRPr lang="en-CA" b="0" dirty="0"/>
          </a:p>
          <a:p>
            <a:r>
              <a:rPr lang="en-CA" b="0" dirty="0"/>
              <a:t>QUESTION: Image depicts Automobile?</a:t>
            </a:r>
          </a:p>
          <a:p>
            <a:r>
              <a:rPr lang="en-CA" b="0" dirty="0"/>
              <a:t>ANSWER: UNCLASSIFIED3A000282 is a car.</a:t>
            </a:r>
          </a:p>
        </p:txBody>
      </p:sp>
    </p:spTree>
    <p:extLst>
      <p:ext uri="{BB962C8B-B14F-4D97-AF65-F5344CB8AC3E}">
        <p14:creationId xmlns:p14="http://schemas.microsoft.com/office/powerpoint/2010/main" val="176040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Intelligent autonomous vehicle</a:t>
            </a:r>
            <a:endParaRPr lang="en-US" dirty="0"/>
          </a:p>
        </p:txBody>
      </p:sp>
      <p:sp>
        <p:nvSpPr>
          <p:cNvPr id="27" name="Content Placeholder 2"/>
          <p:cNvSpPr>
            <a:spLocks noGrp="1"/>
          </p:cNvSpPr>
          <p:nvPr>
            <p:ph idx="1"/>
          </p:nvPr>
        </p:nvSpPr>
        <p:spPr/>
        <p:txBody>
          <a:bodyPr>
            <a:normAutofit/>
          </a:bodyPr>
          <a:lstStyle/>
          <a:p>
            <a:r>
              <a:rPr lang="en-US" dirty="0" smtClean="0"/>
              <a:t>Manage </a:t>
            </a:r>
            <a:r>
              <a:rPr lang="sl-SI" dirty="0" err="1" smtClean="0"/>
              <a:t>the</a:t>
            </a:r>
            <a:r>
              <a:rPr lang="sl-SI" dirty="0" smtClean="0"/>
              <a:t> </a:t>
            </a:r>
            <a:r>
              <a:rPr lang="en-US" dirty="0" smtClean="0"/>
              <a:t>complexity </a:t>
            </a:r>
            <a:br>
              <a:rPr lang="en-US" dirty="0" smtClean="0"/>
            </a:br>
            <a:r>
              <a:rPr lang="en-US" dirty="0" smtClean="0"/>
              <a:t>of a mobile home </a:t>
            </a:r>
            <a:br>
              <a:rPr lang="en-US" dirty="0" smtClean="0"/>
            </a:br>
            <a:r>
              <a:rPr lang="en-US" dirty="0" smtClean="0"/>
              <a:t>from a single mobile</a:t>
            </a:r>
            <a:br>
              <a:rPr lang="en-US" dirty="0" smtClean="0"/>
            </a:br>
            <a:r>
              <a:rPr lang="en-US" dirty="0" smtClean="0"/>
              <a:t>device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506" y="2476951"/>
            <a:ext cx="3103249" cy="1036837"/>
          </a:xfrm>
          <a:prstGeom prst="rect">
            <a:avLst/>
          </a:prstGeom>
          <a:ln w="38100" cap="sq">
            <a:noFill/>
            <a:prstDash val="solid"/>
            <a:miter lim="800000"/>
          </a:ln>
          <a:effectLst/>
        </p:spPr>
      </p:pic>
      <p:sp>
        <p:nvSpPr>
          <p:cNvPr id="7" name="Oval 6"/>
          <p:cNvSpPr/>
          <p:nvPr/>
        </p:nvSpPr>
        <p:spPr>
          <a:xfrm>
            <a:off x="6331164" y="2243519"/>
            <a:ext cx="3848314" cy="3012144"/>
          </a:xfrm>
          <a:prstGeom prst="ellipse">
            <a:avLst/>
          </a:prstGeom>
          <a:no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7261368" y="2978625"/>
            <a:ext cx="1994414" cy="1480972"/>
          </a:xfrm>
          <a:prstGeom prst="ellipse">
            <a:avLst/>
          </a:prstGeom>
          <a:no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5469091" y="1555031"/>
            <a:ext cx="5572460" cy="4389120"/>
          </a:xfrm>
          <a:prstGeom prst="ellipse">
            <a:avLst/>
          </a:prstGeom>
          <a:no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4487270" y="1027906"/>
            <a:ext cx="7488830" cy="5443370"/>
          </a:xfrm>
          <a:prstGeom prst="ellipse">
            <a:avLst/>
          </a:prstGeom>
          <a:noFill/>
          <a:ln w="412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261368" y="3558477"/>
            <a:ext cx="1984581" cy="738664"/>
          </a:xfrm>
          <a:prstGeom prst="rect">
            <a:avLst/>
          </a:prstGeom>
          <a:noFill/>
        </p:spPr>
        <p:txBody>
          <a:bodyPr wrap="square" rtlCol="0">
            <a:spAutoFit/>
          </a:bodyPr>
          <a:lstStyle/>
          <a:p>
            <a:pPr algn="ctr"/>
            <a:r>
              <a:rPr lang="en-US" sz="1400" b="1" dirty="0" smtClean="0"/>
              <a:t>Van transport sensors</a:t>
            </a:r>
            <a:r>
              <a:rPr lang="en-US" sz="1400" dirty="0" smtClean="0"/>
              <a:t> </a:t>
            </a:r>
          </a:p>
          <a:p>
            <a:pPr algn="ctr"/>
            <a:r>
              <a:rPr lang="en-US" sz="1400" dirty="0" smtClean="0"/>
              <a:t>(diagnostic, GPS, door, parking, gas …)</a:t>
            </a:r>
            <a:endParaRPr lang="en-US" sz="1400" dirty="0"/>
          </a:p>
        </p:txBody>
      </p:sp>
      <p:sp>
        <p:nvSpPr>
          <p:cNvPr id="12" name="TextBox 11"/>
          <p:cNvSpPr txBox="1"/>
          <p:nvPr/>
        </p:nvSpPr>
        <p:spPr>
          <a:xfrm>
            <a:off x="6718300" y="4404022"/>
            <a:ext cx="3189054" cy="738664"/>
          </a:xfrm>
          <a:prstGeom prst="rect">
            <a:avLst/>
          </a:prstGeom>
          <a:noFill/>
        </p:spPr>
        <p:txBody>
          <a:bodyPr wrap="square" rtlCol="0">
            <a:spAutoFit/>
          </a:bodyPr>
          <a:lstStyle/>
          <a:p>
            <a:pPr algn="ctr"/>
            <a:r>
              <a:rPr lang="en-US" sz="1400" b="1" dirty="0" smtClean="0"/>
              <a:t>Van living space sensors</a:t>
            </a:r>
          </a:p>
          <a:p>
            <a:pPr algn="ctr"/>
            <a:r>
              <a:rPr lang="en-US" sz="1400" dirty="0" smtClean="0"/>
              <a:t>(water, gas, electricity, temperature, luminance, air quality …)</a:t>
            </a:r>
            <a:endParaRPr lang="en-US" sz="1400" dirty="0"/>
          </a:p>
        </p:txBody>
      </p:sp>
      <p:sp>
        <p:nvSpPr>
          <p:cNvPr id="13" name="TextBox 12"/>
          <p:cNvSpPr txBox="1"/>
          <p:nvPr/>
        </p:nvSpPr>
        <p:spPr>
          <a:xfrm>
            <a:off x="6835309" y="5259568"/>
            <a:ext cx="2792752" cy="523220"/>
          </a:xfrm>
          <a:prstGeom prst="rect">
            <a:avLst/>
          </a:prstGeom>
          <a:noFill/>
        </p:spPr>
        <p:txBody>
          <a:bodyPr wrap="none" rtlCol="0">
            <a:spAutoFit/>
          </a:bodyPr>
          <a:lstStyle/>
          <a:p>
            <a:r>
              <a:rPr lang="en-US" sz="1400" b="1" dirty="0" smtClean="0"/>
              <a:t>Local environment &amp; social sensors</a:t>
            </a:r>
            <a:endParaRPr lang="en-US" sz="1400" dirty="0" smtClean="0"/>
          </a:p>
          <a:p>
            <a:pPr algn="ctr"/>
            <a:r>
              <a:rPr lang="en-US" sz="1400" dirty="0" smtClean="0"/>
              <a:t>(weather, events, Twitter …)</a:t>
            </a:r>
            <a:endParaRPr lang="en-US" sz="1400" dirty="0"/>
          </a:p>
        </p:txBody>
      </p:sp>
      <p:sp>
        <p:nvSpPr>
          <p:cNvPr id="14" name="TextBox 13"/>
          <p:cNvSpPr txBox="1"/>
          <p:nvPr/>
        </p:nvSpPr>
        <p:spPr>
          <a:xfrm>
            <a:off x="6882916" y="6010375"/>
            <a:ext cx="2771400" cy="307777"/>
          </a:xfrm>
          <a:prstGeom prst="rect">
            <a:avLst/>
          </a:prstGeom>
          <a:noFill/>
        </p:spPr>
        <p:txBody>
          <a:bodyPr wrap="none" rtlCol="0">
            <a:spAutoFit/>
          </a:bodyPr>
          <a:lstStyle/>
          <a:p>
            <a:r>
              <a:rPr lang="en-US" sz="1400" b="1" dirty="0" smtClean="0"/>
              <a:t>Social network among camper cars</a:t>
            </a:r>
            <a:endParaRPr lang="en-US" sz="1400" dirty="0" smtClean="0"/>
          </a:p>
        </p:txBody>
      </p:sp>
      <p:pic>
        <p:nvPicPr>
          <p:cNvPr id="18" name="Picture 6" descr="http://www.wired.com/images_blogs/autopia/images/2008/06/04/older_driv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005" y="4222122"/>
            <a:ext cx="2194594" cy="1457762"/>
          </a:xfrm>
          <a:prstGeom prst="rect">
            <a:avLst/>
          </a:prstGeom>
          <a:noFill/>
          <a:extLst>
            <a:ext uri="{909E8E84-426E-40DD-AFC4-6F175D3DCCD1}">
              <a14:hiddenFill xmlns:a14="http://schemas.microsoft.com/office/drawing/2010/main">
                <a:solidFill>
                  <a:srgbClr val="FFFFFF"/>
                </a:solidFill>
              </a14:hiddenFill>
            </a:ext>
          </a:extLst>
        </p:spPr>
      </p:pic>
      <p:sp>
        <p:nvSpPr>
          <p:cNvPr id="21" name="Left Brace 20"/>
          <p:cNvSpPr/>
          <p:nvPr/>
        </p:nvSpPr>
        <p:spPr>
          <a:xfrm>
            <a:off x="6662511" y="3520377"/>
            <a:ext cx="345251" cy="2912799"/>
          </a:xfrm>
          <a:prstGeom prst="leftBrace">
            <a:avLst>
              <a:gd name="adj1" fmla="val 101084"/>
              <a:gd name="adj2" fmla="val 49128"/>
            </a:avLst>
          </a:prstGeom>
          <a:ln w="412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Left-Right Arrow 21"/>
          <p:cNvSpPr/>
          <p:nvPr/>
        </p:nvSpPr>
        <p:spPr>
          <a:xfrm>
            <a:off x="5574342" y="4757691"/>
            <a:ext cx="651572" cy="37328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grpSp>
        <p:nvGrpSpPr>
          <p:cNvPr id="24" name="Group 23"/>
          <p:cNvGrpSpPr>
            <a:grpSpLocks noChangeAspect="1"/>
          </p:cNvGrpSpPr>
          <p:nvPr/>
        </p:nvGrpSpPr>
        <p:grpSpPr>
          <a:xfrm>
            <a:off x="3399813" y="4423669"/>
            <a:ext cx="1962496" cy="1054668"/>
            <a:chOff x="476710" y="365124"/>
            <a:chExt cx="9358883" cy="4886497"/>
          </a:xfrm>
        </p:grpSpPr>
        <p:pic>
          <p:nvPicPr>
            <p:cNvPr id="25" name="Picture 24" descr="http://cdn3.tnwcdn.com/wp-content/blogs.dir/1/files/2013/06/GS4-Active_0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3820" t="4273" r="33895" b="2978"/>
            <a:stretch/>
          </p:blipFill>
          <p:spPr bwMode="auto">
            <a:xfrm rot="16200000">
              <a:off x="2712903" y="-1871069"/>
              <a:ext cx="4886497" cy="93588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4274" y="686398"/>
              <a:ext cx="7434957" cy="4182163"/>
            </a:xfrm>
            <a:prstGeom prst="rect">
              <a:avLst/>
            </a:prstGeom>
          </p:spPr>
        </p:pic>
      </p:grpSp>
      <p:sp>
        <p:nvSpPr>
          <p:cNvPr id="28" name="Left-Right Arrow 27"/>
          <p:cNvSpPr/>
          <p:nvPr/>
        </p:nvSpPr>
        <p:spPr>
          <a:xfrm>
            <a:off x="2640197" y="4790132"/>
            <a:ext cx="651572" cy="37328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7450" r="6729"/>
          <a:stretch/>
        </p:blipFill>
        <p:spPr>
          <a:xfrm>
            <a:off x="7534275" y="2531079"/>
            <a:ext cx="1481138" cy="1148472"/>
          </a:xfrm>
          <a:prstGeom prst="rect">
            <a:avLst/>
          </a:prstGeom>
        </p:spPr>
      </p:pic>
      <p:sp>
        <p:nvSpPr>
          <p:cNvPr id="29" name="Left-Right Arrow 28"/>
          <p:cNvSpPr/>
          <p:nvPr/>
        </p:nvSpPr>
        <p:spPr>
          <a:xfrm>
            <a:off x="9373177" y="3585617"/>
            <a:ext cx="651572" cy="3732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eft-Right Arrow 29"/>
          <p:cNvSpPr/>
          <p:nvPr/>
        </p:nvSpPr>
        <p:spPr>
          <a:xfrm>
            <a:off x="10284728" y="3585617"/>
            <a:ext cx="651572" cy="3732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Left-Right Arrow 30"/>
          <p:cNvSpPr/>
          <p:nvPr/>
        </p:nvSpPr>
        <p:spPr>
          <a:xfrm>
            <a:off x="11199635" y="3585617"/>
            <a:ext cx="651572" cy="3732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336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a:t>
            </a:r>
            <a:endParaRPr lang="en-US" dirty="0"/>
          </a:p>
        </p:txBody>
      </p:sp>
      <p:sp>
        <p:nvSpPr>
          <p:cNvPr id="3" name="Content Placeholder 2"/>
          <p:cNvSpPr>
            <a:spLocks noGrp="1"/>
          </p:cNvSpPr>
          <p:nvPr>
            <p:ph idx="1"/>
          </p:nvPr>
        </p:nvSpPr>
        <p:spPr/>
        <p:txBody>
          <a:bodyPr>
            <a:normAutofit/>
          </a:bodyPr>
          <a:lstStyle/>
          <a:p>
            <a:r>
              <a:rPr lang="en-US" sz="3200" i="1" dirty="0" smtClean="0"/>
              <a:t>Contextual intelligence system </a:t>
            </a:r>
            <a:r>
              <a:rPr lang="en-US" sz="3200" dirty="0" smtClean="0"/>
              <a:t>components</a:t>
            </a:r>
          </a:p>
          <a:p>
            <a:pPr lvl="1"/>
            <a:r>
              <a:rPr lang="en-US" sz="2800" dirty="0" smtClean="0"/>
              <a:t>Sensors </a:t>
            </a:r>
          </a:p>
          <a:p>
            <a:pPr lvl="1"/>
            <a:r>
              <a:rPr lang="en-US" sz="2800" dirty="0" smtClean="0"/>
              <a:t>Actuators</a:t>
            </a:r>
          </a:p>
          <a:p>
            <a:pPr lvl="1"/>
            <a:r>
              <a:rPr lang="en-US" sz="2800" dirty="0" smtClean="0"/>
              <a:t>Mobile app</a:t>
            </a:r>
          </a:p>
          <a:p>
            <a:pPr lvl="1"/>
            <a:r>
              <a:rPr lang="en-US" sz="2800" dirty="0" smtClean="0"/>
              <a:t>Rules engine </a:t>
            </a:r>
          </a:p>
          <a:p>
            <a:pPr lvl="1"/>
            <a:r>
              <a:rPr lang="en-US" sz="2800" dirty="0" smtClean="0"/>
              <a:t>Prediction</a:t>
            </a:r>
          </a:p>
          <a:p>
            <a:pPr lvl="1"/>
            <a:r>
              <a:rPr lang="en-US" sz="2800" dirty="0" smtClean="0"/>
              <a:t>User profiling </a:t>
            </a:r>
            <a:endParaRPr lang="en-US" sz="28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377" b="16702"/>
          <a:stretch/>
        </p:blipFill>
        <p:spPr>
          <a:xfrm>
            <a:off x="4905240" y="2921000"/>
            <a:ext cx="6448560" cy="3255963"/>
          </a:xfrm>
          <a:prstGeom prst="rect">
            <a:avLst/>
          </a:prstGeom>
        </p:spPr>
      </p:pic>
    </p:spTree>
    <p:extLst>
      <p:ext uri="{BB962C8B-B14F-4D97-AF65-F5344CB8AC3E}">
        <p14:creationId xmlns:p14="http://schemas.microsoft.com/office/powerpoint/2010/main" val="1972213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Intelligence pipeline</a:t>
            </a:r>
          </a:p>
        </p:txBody>
      </p:sp>
      <p:sp>
        <p:nvSpPr>
          <p:cNvPr id="6" name="Content Placeholder 5"/>
          <p:cNvSpPr>
            <a:spLocks noGrp="1"/>
          </p:cNvSpPr>
          <p:nvPr>
            <p:ph idx="1"/>
          </p:nvPr>
        </p:nvSpPr>
        <p:spPr/>
        <p:txBody>
          <a:bodyPr/>
          <a:lstStyle/>
          <a:p>
            <a:endParaRPr lang="en-US"/>
          </a:p>
        </p:txBody>
      </p:sp>
      <p:graphicFrame>
        <p:nvGraphicFramePr>
          <p:cNvPr id="4" name="Content Placeholder 3"/>
          <p:cNvGraphicFramePr>
            <a:graphicFrameLocks/>
          </p:cNvGraphicFramePr>
          <p:nvPr>
            <p:extLst/>
          </p:nvPr>
        </p:nvGraphicFramePr>
        <p:xfrm>
          <a:off x="2040292"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3374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59340" y="238539"/>
            <a:ext cx="10058400" cy="914400"/>
          </a:xfrm>
        </p:spPr>
        <p:txBody>
          <a:bodyPr/>
          <a:lstStyle/>
          <a:p>
            <a:r>
              <a:rPr lang="en-US" dirty="0" smtClean="0"/>
              <a:t>Symbiotic transportation</a:t>
            </a:r>
            <a:endParaRPr lang="en-US" dirty="0"/>
          </a:p>
        </p:txBody>
      </p:sp>
      <p:sp>
        <p:nvSpPr>
          <p:cNvPr id="116" name="Content Placeholder 9"/>
          <p:cNvSpPr>
            <a:spLocks noGrp="1"/>
          </p:cNvSpPr>
          <p:nvPr>
            <p:ph idx="1"/>
          </p:nvPr>
        </p:nvSpPr>
        <p:spPr>
          <a:xfrm>
            <a:off x="609600" y="1371600"/>
            <a:ext cx="11074400" cy="4800600"/>
          </a:xfrm>
        </p:spPr>
        <p:txBody>
          <a:bodyPr/>
          <a:lstStyle/>
          <a:p>
            <a:r>
              <a:rPr lang="en-US" b="1" dirty="0" smtClean="0"/>
              <a:t>Symbiosis between man and machine</a:t>
            </a:r>
            <a:endParaRPr lang="en-US" b="1" dirty="0"/>
          </a:p>
          <a:p>
            <a:r>
              <a:rPr lang="en-US" b="1" dirty="0" smtClean="0"/>
              <a:t>Symbioses </a:t>
            </a:r>
            <a:r>
              <a:rPr lang="en-US" b="1" dirty="0"/>
              <a:t>of Transport, Environment, Society and Information </a:t>
            </a:r>
            <a:endParaRPr lang="en-GB" sz="3600" i="1" dirty="0"/>
          </a:p>
        </p:txBody>
      </p:sp>
      <p:pic>
        <p:nvPicPr>
          <p:cNvPr id="2" name="Picture 1"/>
          <p:cNvPicPr>
            <a:picLocks noChangeAspect="1"/>
          </p:cNvPicPr>
          <p:nvPr/>
        </p:nvPicPr>
        <p:blipFill>
          <a:blip r:embed="rId3"/>
          <a:stretch>
            <a:fillRect/>
          </a:stretch>
        </p:blipFill>
        <p:spPr>
          <a:xfrm>
            <a:off x="3766507" y="2550899"/>
            <a:ext cx="4348462" cy="4114997"/>
          </a:xfrm>
          <a:prstGeom prst="rect">
            <a:avLst/>
          </a:prstGeom>
        </p:spPr>
      </p:pic>
      <p:pic>
        <p:nvPicPr>
          <p:cNvPr id="43" name="CYC Pyramid"/>
          <p:cNvPicPr>
            <a:picLocks noChangeAspect="1"/>
          </p:cNvPicPr>
          <p:nvPr/>
        </p:nvPicPr>
        <p:blipFill>
          <a:blip r:embed="rId4"/>
          <a:stretch>
            <a:fillRect/>
          </a:stretch>
        </p:blipFill>
        <p:spPr>
          <a:xfrm>
            <a:off x="1461981" y="1371600"/>
            <a:ext cx="8669327" cy="5170366"/>
          </a:xfrm>
          <a:prstGeom prst="rect">
            <a:avLst/>
          </a:prstGeom>
        </p:spPr>
      </p:pic>
    </p:spTree>
    <p:extLst>
      <p:ext uri="{BB962C8B-B14F-4D97-AF65-F5344CB8AC3E}">
        <p14:creationId xmlns:p14="http://schemas.microsoft.com/office/powerpoint/2010/main" val="180136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1200" fill="hold"/>
                                        <p:tgtEl>
                                          <p:spTgt spid="43"/>
                                        </p:tgtEl>
                                        <p:attrNameLst>
                                          <p:attrName>ppt_w</p:attrName>
                                        </p:attrNameLst>
                                      </p:cBhvr>
                                      <p:tavLst>
                                        <p:tav tm="0">
                                          <p:val>
                                            <p:fltVal val="0"/>
                                          </p:val>
                                        </p:tav>
                                        <p:tav tm="100000">
                                          <p:val>
                                            <p:strVal val="#ppt_w"/>
                                          </p:val>
                                        </p:tav>
                                      </p:tavLst>
                                    </p:anim>
                                    <p:anim calcmode="lin" valueType="num">
                                      <p:cBhvr>
                                        <p:cTn id="8" dur="1200" fill="hold"/>
                                        <p:tgtEl>
                                          <p:spTgt spid="43"/>
                                        </p:tgtEl>
                                        <p:attrNameLst>
                                          <p:attrName>ppt_h</p:attrName>
                                        </p:attrNameLst>
                                      </p:cBhvr>
                                      <p:tavLst>
                                        <p:tav tm="0">
                                          <p:val>
                                            <p:fltVal val="0"/>
                                          </p:val>
                                        </p:tav>
                                        <p:tav tm="100000">
                                          <p:val>
                                            <p:strVal val="#ppt_h"/>
                                          </p:val>
                                        </p:tav>
                                      </p:tavLst>
                                    </p:anim>
                                    <p:animEffect transition="in" filter="fade">
                                      <p:cBhvr>
                                        <p:cTn id="9" dur="12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CYC KNOWLEDGE BASE (</a:t>
            </a:r>
            <a:r>
              <a:rPr lang="en-US" dirty="0" smtClean="0"/>
              <a:t>EXAMPLE)</a:t>
            </a:r>
            <a:endParaRPr lang="en-US" dirty="0"/>
          </a:p>
        </p:txBody>
      </p:sp>
      <p:sp>
        <p:nvSpPr>
          <p:cNvPr id="10" name="Content Placeholder 9"/>
          <p:cNvSpPr>
            <a:spLocks noGrp="1"/>
          </p:cNvSpPr>
          <p:nvPr>
            <p:ph idx="1"/>
          </p:nvPr>
        </p:nvSpPr>
        <p:spPr/>
        <p:txBody>
          <a:bodyPr/>
          <a:lstStyle/>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The typical bird has 1 beak, 1 heart, lots of feathers,…</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Hearts are internal organs; feathers are external protrusions</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Most vehicles are steered by an awake, sane, adult,… human</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Tangible objects can’t be in 2 (disjoint) places at once</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Badly injuring a child is much worse than killing a dog</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Causes temporally precede (i.e., start before) their effects</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A stabbing requires 2 </a:t>
            </a:r>
            <a:r>
              <a:rPr lang="en-GB" sz="2160" dirty="0" err="1"/>
              <a:t>cotemporal</a:t>
            </a:r>
            <a:r>
              <a:rPr lang="en-GB" sz="2160" dirty="0"/>
              <a:t> and proximate actors </a:t>
            </a:r>
          </a:p>
          <a:p>
            <a:pPr marL="667227" lvl="1" indent="-255747" defTabSz="411480">
              <a:spcBef>
                <a:spcPts val="540"/>
              </a:spcBef>
              <a:tabLst>
                <a:tab pos="820103" algn="l"/>
                <a:tab pos="1643063" algn="l"/>
                <a:tab pos="2466023" algn="l"/>
                <a:tab pos="3288983" algn="l"/>
                <a:tab pos="4111943" algn="l"/>
                <a:tab pos="4934903" algn="l"/>
                <a:tab pos="5757863" algn="l"/>
                <a:tab pos="6580823" algn="l"/>
                <a:tab pos="7403783" algn="l"/>
                <a:tab pos="8226743" algn="l"/>
                <a:tab pos="9049703" algn="l"/>
              </a:tabLst>
            </a:pPr>
            <a:r>
              <a:rPr lang="en-GB" sz="2160" dirty="0"/>
              <a:t> </a:t>
            </a:r>
            <a:r>
              <a:rPr lang="en-GB" sz="2160" i="1" dirty="0"/>
              <a:t>etc…</a:t>
            </a:r>
          </a:p>
        </p:txBody>
      </p:sp>
    </p:spTree>
    <p:extLst>
      <p:ext uri="{BB962C8B-B14F-4D97-AF65-F5344CB8AC3E}">
        <p14:creationId xmlns:p14="http://schemas.microsoft.com/office/powerpoint/2010/main" val="2265791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What is out there?</a:t>
            </a:r>
            <a:endParaRPr lang="en-US" dirty="0"/>
          </a:p>
        </p:txBody>
      </p:sp>
      <p:sp>
        <p:nvSpPr>
          <p:cNvPr id="11" name="Content Placeholder 10"/>
          <p:cNvSpPr>
            <a:spLocks noGrp="1"/>
          </p:cNvSpPr>
          <p:nvPr>
            <p:ph idx="1"/>
          </p:nvPr>
        </p:nvSpPr>
        <p:spPr/>
        <p:txBody>
          <a:bodyPr/>
          <a:lstStyle/>
          <a:p>
            <a:endParaRPr lang="en-US"/>
          </a:p>
        </p:txBody>
      </p:sp>
      <p:pic>
        <p:nvPicPr>
          <p:cNvPr id="10244" name="Picture 4" descr="https://lh5.googleusercontent.com/-NBIJQnexJQM/UdrxUjcp1rI/AAAAAAAAB-0/TDQ7t8B4gB8/s250-no/standard_google-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84" y="1828800"/>
            <a:ext cx="1560222" cy="1560222"/>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a2.mzstatic.com/us/r1000/077/Purple/v4/56/71/2e/56712e24-1762-4637-66a3-6343502075a6/mzl.dnxjcdoj.175x175-7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648" y="2493671"/>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a3.mzstatic.com/us/r1000/106/Purple/v4/8e/f0/48/8ef04896-d925-b9e8-1180-dcc8c437a65e/mza_7632656926483919206.175x175-7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1361" y="2493671"/>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a5.mzstatic.com/us/r1000/112/Purple/v4/70/0b/5f/700b5ff5-85a8-db68-60b0-eeec6d099ae1/mza_5600269628804470506.175x175-7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1231" y="2480792"/>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http://a1.mzstatic.com/us/r1000/064/Purple/v4/39/b8/41/39b84118-8ea2-3d46-5a77-dc886a0df412/mzl.ahzgamkp.175x175-7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888" y="3639107"/>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http://a5.mzstatic.com/us/r1000/082/Purple/v4/78/85/ec/7885ec9d-43c5-fe6e-bbee-0949396fd59a/mzl.pxnbfsyo.175x175-7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6105" y="4487279"/>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58" name="Picture 18" descr="http://a1.mzstatic.com/us/r1000/061/Purple/v4/b8/60/43/b860432c-0b3e-a9ee-b434-e404e1c46e75/mzl.stcpwmov.175x175-75.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1315" y="5031369"/>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0" name="Picture 20" descr="http://a1.phobos.apple.com/us/r1000/035/Purple/fc/4d/53/mzl.sgumusyg.175x175-7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5329" y="4160538"/>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http://a3.mzstatic.com/us/r1000/105/Purple/41/36/87/mzl.vlwcaiut.175x175-75.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0476" y="2447643"/>
            <a:ext cx="11906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http://www.transportnsw.info/resources/content-images/logos/arrivo_icon.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56968" y="1904148"/>
            <a:ext cx="1484871" cy="1484874"/>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http://www.transportnsw.info/resources/content-images/logos/next-ther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0485" y="4273994"/>
            <a:ext cx="1092737" cy="1092739"/>
          </a:xfrm>
          <a:prstGeom prst="rect">
            <a:avLst/>
          </a:prstGeom>
          <a:noFill/>
          <a:extLst>
            <a:ext uri="{909E8E84-426E-40DD-AFC4-6F175D3DCCD1}">
              <a14:hiddenFill xmlns:a14="http://schemas.microsoft.com/office/drawing/2010/main">
                <a:solidFill>
                  <a:srgbClr val="FFFFFF"/>
                </a:solidFill>
              </a14:hiddenFill>
            </a:ext>
          </a:extLst>
        </p:spPr>
      </p:pic>
      <p:pic>
        <p:nvPicPr>
          <p:cNvPr id="10268" name="Picture 28" descr="http://www.transportnsw.info/resources/content-images/logos/TransitTimes.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0850" y="3925796"/>
            <a:ext cx="1158564" cy="1158566"/>
          </a:xfrm>
          <a:prstGeom prst="rect">
            <a:avLst/>
          </a:prstGeom>
          <a:noFill/>
          <a:extLst>
            <a:ext uri="{909E8E84-426E-40DD-AFC4-6F175D3DCCD1}">
              <a14:hiddenFill xmlns:a14="http://schemas.microsoft.com/office/drawing/2010/main">
                <a:solidFill>
                  <a:srgbClr val="FFFFFF"/>
                </a:solidFill>
              </a14:hiddenFill>
            </a:ext>
          </a:extLst>
        </p:spPr>
      </p:pic>
      <p:pic>
        <p:nvPicPr>
          <p:cNvPr id="10270" name="Picture 30" descr="http://www.transportnsw.info/resources/content-images/logos/trip-go.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4293" y="5366733"/>
            <a:ext cx="1182890" cy="1182892"/>
          </a:xfrm>
          <a:prstGeom prst="rect">
            <a:avLst/>
          </a:prstGeom>
          <a:noFill/>
          <a:extLst>
            <a:ext uri="{909E8E84-426E-40DD-AFC4-6F175D3DCCD1}">
              <a14:hiddenFill xmlns:a14="http://schemas.microsoft.com/office/drawing/2010/main">
                <a:solidFill>
                  <a:srgbClr val="FFFFFF"/>
                </a:solidFill>
              </a14:hiddenFill>
            </a:ext>
          </a:extLst>
        </p:spPr>
      </p:pic>
      <p:pic>
        <p:nvPicPr>
          <p:cNvPr id="10272" name="Picture 32" descr="http://www.transportnsw.info/resources/content-images/logos/Triptastic.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30387" y="1402130"/>
            <a:ext cx="1166813" cy="1166815"/>
          </a:xfrm>
          <a:prstGeom prst="rect">
            <a:avLst/>
          </a:prstGeom>
          <a:noFill/>
          <a:extLst>
            <a:ext uri="{909E8E84-426E-40DD-AFC4-6F175D3DCCD1}">
              <a14:hiddenFill xmlns:a14="http://schemas.microsoft.com/office/drawing/2010/main">
                <a:solidFill>
                  <a:srgbClr val="FFFFFF"/>
                </a:solidFill>
              </a14:hiddenFill>
            </a:ext>
          </a:extLst>
        </p:spPr>
      </p:pic>
      <p:pic>
        <p:nvPicPr>
          <p:cNvPr id="10274" name="Picture 34" descr="http://www.transportnsw.info/resources/content-images/logos/TripView.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757299" y="1298820"/>
            <a:ext cx="1159768" cy="1159770"/>
          </a:xfrm>
          <a:prstGeom prst="rect">
            <a:avLst/>
          </a:prstGeom>
          <a:noFill/>
          <a:extLst>
            <a:ext uri="{909E8E84-426E-40DD-AFC4-6F175D3DCCD1}">
              <a14:hiddenFill xmlns:a14="http://schemas.microsoft.com/office/drawing/2010/main">
                <a:solidFill>
                  <a:srgbClr val="FFFFFF"/>
                </a:solidFill>
              </a14:hiddenFill>
            </a:ext>
          </a:extLst>
        </p:spPr>
      </p:pic>
      <p:pic>
        <p:nvPicPr>
          <p:cNvPr id="10276" name="Picture 36" descr="http://www.transportnsw.info/resources/content-images/logos/live.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5363" y="5308460"/>
            <a:ext cx="1549537" cy="1549540"/>
          </a:xfrm>
          <a:prstGeom prst="rect">
            <a:avLst/>
          </a:prstGeom>
          <a:noFill/>
          <a:extLst>
            <a:ext uri="{909E8E84-426E-40DD-AFC4-6F175D3DCCD1}">
              <a14:hiddenFill xmlns:a14="http://schemas.microsoft.com/office/drawing/2010/main">
                <a:solidFill>
                  <a:srgbClr val="FFFFFF"/>
                </a:solidFill>
              </a14:hiddenFill>
            </a:ext>
          </a:extLst>
        </p:spPr>
      </p:pic>
      <p:pic>
        <p:nvPicPr>
          <p:cNvPr id="10278" name="Picture 38" descr="https://encrypted-tbn0.gstatic.com/images?q=tbn:ANd9GcQcuYhaoiXIeeBk01J1W72a5hnUSVaTs6KBCIgcxFrbtV7H0v8Bn3T_sD-Y"/>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82108" y="5590369"/>
            <a:ext cx="1152814" cy="1152814"/>
          </a:xfrm>
          <a:prstGeom prst="rect">
            <a:avLst/>
          </a:prstGeom>
          <a:noFill/>
          <a:extLst>
            <a:ext uri="{909E8E84-426E-40DD-AFC4-6F175D3DCCD1}">
              <a14:hiddenFill xmlns:a14="http://schemas.microsoft.com/office/drawing/2010/main">
                <a:solidFill>
                  <a:srgbClr val="FFFFFF"/>
                </a:solidFill>
              </a14:hiddenFill>
            </a:ext>
          </a:extLst>
        </p:spPr>
      </p:pic>
      <p:pic>
        <p:nvPicPr>
          <p:cNvPr id="10286" name="Picture 46" descr="http://a1251.phobos.apple.com/us/r1000/078/Purple/v4/7e/44/bb/7e44bbe2-9787-5d8f-7bae-d28859152cbd/mzl.vakdnedm.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143502" y="5308460"/>
            <a:ext cx="1314896" cy="1314896"/>
          </a:xfrm>
          <a:prstGeom prst="rect">
            <a:avLst/>
          </a:prstGeom>
          <a:noFill/>
          <a:extLst>
            <a:ext uri="{909E8E84-426E-40DD-AFC4-6F175D3DCCD1}">
              <a14:hiddenFill xmlns:a14="http://schemas.microsoft.com/office/drawing/2010/main">
                <a:solidFill>
                  <a:srgbClr val="FFFFFF"/>
                </a:solidFill>
              </a14:hiddenFill>
            </a:ext>
          </a:extLst>
        </p:spPr>
      </p:pic>
      <p:pic>
        <p:nvPicPr>
          <p:cNvPr id="10288" name="Picture 48" descr="Cover ar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23962" y="3113659"/>
            <a:ext cx="1162213" cy="1162213"/>
          </a:xfrm>
          <a:prstGeom prst="rect">
            <a:avLst/>
          </a:prstGeom>
          <a:noFill/>
          <a:extLst>
            <a:ext uri="{909E8E84-426E-40DD-AFC4-6F175D3DCCD1}">
              <a14:hiddenFill xmlns:a14="http://schemas.microsoft.com/office/drawing/2010/main">
                <a:solidFill>
                  <a:srgbClr val="FFFFFF"/>
                </a:solidFill>
              </a14:hiddenFill>
            </a:ext>
          </a:extLst>
        </p:spPr>
      </p:pic>
      <p:pic>
        <p:nvPicPr>
          <p:cNvPr id="10290" name="Picture 50" descr="Cover art"/>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28779" y="4157627"/>
            <a:ext cx="1422243" cy="1422243"/>
          </a:xfrm>
          <a:prstGeom prst="rect">
            <a:avLst/>
          </a:prstGeom>
          <a:noFill/>
          <a:extLst>
            <a:ext uri="{909E8E84-426E-40DD-AFC4-6F175D3DCCD1}">
              <a14:hiddenFill xmlns:a14="http://schemas.microsoft.com/office/drawing/2010/main">
                <a:solidFill>
                  <a:srgbClr val="FFFFFF"/>
                </a:solidFill>
              </a14:hiddenFill>
            </a:ext>
          </a:extLst>
        </p:spPr>
      </p:pic>
      <p:pic>
        <p:nvPicPr>
          <p:cNvPr id="10292" name="Picture 52" descr="http://a1.mzstatic.com/us/r30/Purple6/v4/10/32/55/103255b5-ba90-a663-3bce-436cfc852ef0/mzl.xjckpzxm.175x175-75.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67470" y="661360"/>
            <a:ext cx="1242788" cy="1242788"/>
          </a:xfrm>
          <a:prstGeom prst="rect">
            <a:avLst/>
          </a:prstGeom>
          <a:noFill/>
          <a:extLst>
            <a:ext uri="{909E8E84-426E-40DD-AFC4-6F175D3DCCD1}">
              <a14:hiddenFill xmlns:a14="http://schemas.microsoft.com/office/drawing/2010/main">
                <a:solidFill>
                  <a:srgbClr val="FFFFFF"/>
                </a:solidFill>
              </a14:hiddenFill>
            </a:ext>
          </a:extLst>
        </p:spPr>
      </p:pic>
      <p:pic>
        <p:nvPicPr>
          <p:cNvPr id="10294" name="Picture 54" descr="http://a5.mzstatic.com/us/r30/Purple2/v4/75/17/1f/75171fa5-6f04-dca8-a439-f8b01bbec3e5/mzl.xxcfhuch.175x175-75.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686929" y="3671417"/>
            <a:ext cx="1197332" cy="1197332"/>
          </a:xfrm>
          <a:prstGeom prst="rect">
            <a:avLst/>
          </a:prstGeom>
          <a:noFill/>
          <a:extLst>
            <a:ext uri="{909E8E84-426E-40DD-AFC4-6F175D3DCCD1}">
              <a14:hiddenFill xmlns:a14="http://schemas.microsoft.com/office/drawing/2010/main">
                <a:solidFill>
                  <a:srgbClr val="FFFFFF"/>
                </a:solidFill>
              </a14:hiddenFill>
            </a:ext>
          </a:extLst>
        </p:spPr>
      </p:pic>
      <p:pic>
        <p:nvPicPr>
          <p:cNvPr id="10296" name="Picture 56" descr="http://scriptonset.files.wordpress.com/2013/01/mzl-vhhzrdbc-175x175-75.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46907" y="829882"/>
            <a:ext cx="1366168" cy="1366168"/>
          </a:xfrm>
          <a:prstGeom prst="rect">
            <a:avLst/>
          </a:prstGeom>
          <a:noFill/>
          <a:extLst>
            <a:ext uri="{909E8E84-426E-40DD-AFC4-6F175D3DCCD1}">
              <a14:hiddenFill xmlns:a14="http://schemas.microsoft.com/office/drawing/2010/main">
                <a:solidFill>
                  <a:srgbClr val="FFFFFF"/>
                </a:solidFill>
              </a14:hiddenFill>
            </a:ext>
          </a:extLst>
        </p:spPr>
      </p:pic>
      <p:pic>
        <p:nvPicPr>
          <p:cNvPr id="10298" name="Picture 58" descr="http://wpuploads.appadvice.com/wp-content/uploads/2011/09/MotionX-GPS-Drive-HDLarge.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44240" y="768106"/>
            <a:ext cx="1188003" cy="1188003"/>
          </a:xfrm>
          <a:prstGeom prst="rect">
            <a:avLst/>
          </a:prstGeom>
          <a:noFill/>
          <a:extLst>
            <a:ext uri="{909E8E84-426E-40DD-AFC4-6F175D3DCCD1}">
              <a14:hiddenFill xmlns:a14="http://schemas.microsoft.com/office/drawing/2010/main">
                <a:solidFill>
                  <a:srgbClr val="FFFFFF"/>
                </a:solidFill>
              </a14:hiddenFill>
            </a:ext>
          </a:extLst>
        </p:spPr>
      </p:pic>
      <p:pic>
        <p:nvPicPr>
          <p:cNvPr id="10300" name="Picture 60" descr="https://lh6.ggpht.com/IOyK2WZ9PE1KLEtH6KAThnuLvsNlzzk917w2KMtslffeXclj86AwSaHXt6heVb6Qgp0=w300"/>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83826" y="344822"/>
            <a:ext cx="1366168" cy="1366168"/>
          </a:xfrm>
          <a:prstGeom prst="rect">
            <a:avLst/>
          </a:prstGeom>
          <a:noFill/>
          <a:extLst>
            <a:ext uri="{909E8E84-426E-40DD-AFC4-6F175D3DCCD1}">
              <a14:hiddenFill xmlns:a14="http://schemas.microsoft.com/office/drawing/2010/main">
                <a:solidFill>
                  <a:srgbClr val="FFFFFF"/>
                </a:solidFill>
              </a14:hiddenFill>
            </a:ext>
          </a:extLst>
        </p:spPr>
      </p:pic>
      <p:pic>
        <p:nvPicPr>
          <p:cNvPr id="10302" name="Picture 62" descr="https://lh4.googleusercontent.com/GKDHjBNouzMVy321TGcgMluF2XPHI8j7RY-SMFSHybbQf35oLUE9p-6felND_0vifQ2T=w30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0739" y="5317090"/>
            <a:ext cx="1366168" cy="1366168"/>
          </a:xfrm>
          <a:prstGeom prst="rect">
            <a:avLst/>
          </a:prstGeom>
          <a:noFill/>
          <a:extLst>
            <a:ext uri="{909E8E84-426E-40DD-AFC4-6F175D3DCCD1}">
              <a14:hiddenFill xmlns:a14="http://schemas.microsoft.com/office/drawing/2010/main">
                <a:solidFill>
                  <a:srgbClr val="FFFFFF"/>
                </a:solidFill>
              </a14:hiddenFill>
            </a:ext>
          </a:extLst>
        </p:spPr>
      </p:pic>
      <p:pic>
        <p:nvPicPr>
          <p:cNvPr id="10304" name="Picture 64" descr="http://www.accenture.com/us-en/landing-pages/mobilityservices/PublishingImages/ios-app-icon.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72896" y="249696"/>
            <a:ext cx="1263269" cy="126327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Subway, Bus Live Info: Moovit"/>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51606" y="1911500"/>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Ube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266017" y="6853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Easy Taxi – Taxi Cab App"/>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08673" y="201627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고속도로교통정보"/>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8439059" y="1901416"/>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DB Navigato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461231" y="386888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Phone Tracker - GPS Tracki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13890" y="320133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Navfree: Free GPS Navigation"/>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815356" y="156641"/>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국민내비 김기사 - 2.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210915" y="884791"/>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Yandex.Metro"/>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788470" y="3161021"/>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 descr="지하철 종결자 : Smarter Subway"/>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9178387" y="423663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Lyft"/>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262445" y="5036499"/>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3" descr="DigiHUD Speedomete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9146967" y="306137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5" descr="통합교통정보"/>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024230" y="2968796"/>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6" descr="GPS"/>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320358" y="506939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7" descr="SeoulBus (서울버스)"/>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208813" y="4480243"/>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Ola cabs - Book taxi in India"/>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028193" y="1450533"/>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9" descr="Offi - Public Transport Buddy"/>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3293882" y="105107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RATP : Subway Paris"/>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8282030" y="17562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1" descr="Штрафы ПДД 2014 - штрафы ГИБДД"/>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708393" y="9967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jakdojade.pl"/>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6677427" y="2299057"/>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3" descr="Subway Navigation"/>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5834328" y="33259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4" descr="Traffline -Road Traffic Alerts"/>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9606474" y="1091791"/>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5" descr="Speed Camera Alerts - CamSam"/>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401980" y="261282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6" descr="Citymappe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0800684" y="3088983"/>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7" descr="National Rail Enquiries"/>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7264282" y="5568639"/>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8" descr="BusTracker Taipei"/>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240411" y="494655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9" descr="thetrainline"/>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024230" y="413702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Your Maps"/>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364054" y="197134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1" descr="Yandex.Trains"/>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10509196" y="1828209"/>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2" descr="Speed camera rada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340047" y="297861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3" descr="İBB CepTrafik"/>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9275278" y="549272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34" descr="Tube Map London Underground"/>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530422" y="380391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35" descr="고속도로교통정보 Lite"/>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2618300" y="5010156"/>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6" descr="전국고속버스운송조합 (코버스)"/>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4682426" y="4132970"/>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7" descr="경기버스정보2"/>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04117" y="1048607"/>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8" descr="Nav Launcher (beta)"/>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2380573" y="109842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9" descr="雙鐵時刻表(通勤旅遊必裝)"/>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1599200" y="2298830"/>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0" descr="Transit App"/>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3081158" y="30253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1" descr="GrabTaxi: Taxi Booking App"/>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051217" y="143050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2" descr="Просмотр штрафов ГИБДД FREE"/>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4080193" y="76644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3" descr="맵피 with 다음 : 최강 네비게이션(무료)"/>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5904015" y="1053671"/>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4" descr="TaxiForSure book cheap taxis"/>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411670" y="2055116"/>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5" descr="Ulysse Speedometer"/>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3190198" y="233569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6" descr="Gett– Taxi &amp; Black Car Service"/>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815291" y="3778396"/>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7" descr="SBB Mobil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2611279" y="384962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8" descr="99Taxis - Taxi cab app"/>
          <p:cNvPicPr>
            <a:picLocks noChangeAspect="1" noChangeArrowheads="1"/>
          </p:cNvPicPr>
          <p:nvPr/>
        </p:nvPicPr>
        <p:blipFill>
          <a:blip r:embed="rId74">
            <a:extLst>
              <a:ext uri="{28A0092B-C50C-407E-A947-70E740481C1C}">
                <a14:useLocalDpi xmlns:a14="http://schemas.microsoft.com/office/drawing/2010/main" val="0"/>
              </a:ext>
            </a:extLst>
          </a:blip>
          <a:srcRect/>
          <a:stretch>
            <a:fillRect/>
          </a:stretch>
        </p:blipFill>
        <p:spPr bwMode="auto">
          <a:xfrm>
            <a:off x="3809842" y="454964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9" descr="台鐵列車動態 (火車時刻表/誤點資訊/票價)"/>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6233484" y="247096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0" descr="Yandex.Taxi"/>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2714531" y="422525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51" descr="Transmilenio y Sitp"/>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148281" y="5334959"/>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52" descr="Madrid Metro|Bus|Cercanias"/>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3754862" y="401399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53" descr="ÖBB Scotty"/>
          <p:cNvPicPr>
            <a:picLocks noChangeAspect="1" noChangeArrowheads="1"/>
          </p:cNvPicPr>
          <p:nvPr/>
        </p:nvPicPr>
        <p:blipFill>
          <a:blip r:embed="rId79">
            <a:extLst>
              <a:ext uri="{28A0092B-C50C-407E-A947-70E740481C1C}">
                <a14:useLocalDpi xmlns:a14="http://schemas.microsoft.com/office/drawing/2010/main" val="0"/>
              </a:ext>
            </a:extLst>
          </a:blip>
          <a:srcRect/>
          <a:stretch>
            <a:fillRect/>
          </a:stretch>
        </p:blipFill>
        <p:spPr bwMode="auto">
          <a:xfrm>
            <a:off x="5748432" y="557351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54" descr="mobileMPK"/>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1397939" y="4480243"/>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55" descr="전국버스"/>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719406" y="545174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6" descr="Robin - the Siri Challenge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1842358" y="5451745"/>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7" descr="Tappsi - Safe Taxi"/>
          <p:cNvPicPr>
            <a:picLocks noChangeAspect="1" noChangeArrowheads="1"/>
          </p:cNvPicPr>
          <p:nvPr/>
        </p:nvPicPr>
        <p:blipFill>
          <a:blip r:embed="rId83">
            <a:extLst>
              <a:ext uri="{28A0092B-C50C-407E-A947-70E740481C1C}">
                <a14:useLocalDpi xmlns:a14="http://schemas.microsoft.com/office/drawing/2010/main" val="0"/>
              </a:ext>
            </a:extLst>
          </a:blip>
          <a:srcRect/>
          <a:stretch>
            <a:fillRect/>
          </a:stretch>
        </p:blipFill>
        <p:spPr bwMode="auto">
          <a:xfrm>
            <a:off x="182404" y="2694827"/>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58" descr="Jízdní řády"/>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881526" y="3504452"/>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59" descr="פנגו+"/>
          <p:cNvPicPr>
            <a:picLocks noChangeAspect="1" noChangeArrowheads="1"/>
          </p:cNvPicPr>
          <p:nvPr/>
        </p:nvPicPr>
        <p:blipFill>
          <a:blip r:embed="rId85">
            <a:extLst>
              <a:ext uri="{28A0092B-C50C-407E-A947-70E740481C1C}">
                <a14:useLocalDpi xmlns:a14="http://schemas.microsoft.com/office/drawing/2010/main" val="0"/>
              </a:ext>
            </a:extLst>
          </a:blip>
          <a:srcRect/>
          <a:stretch>
            <a:fillRect/>
          </a:stretch>
        </p:blipFill>
        <p:spPr bwMode="auto">
          <a:xfrm>
            <a:off x="71901" y="4130508"/>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0" descr="Easy GPS Navigation"/>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286339" y="4756564"/>
            <a:ext cx="1315428" cy="131542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1" descr="Mobiett"/>
          <p:cNvPicPr>
            <a:picLocks noChangeAspect="1" noChangeArrowheads="1"/>
          </p:cNvPicPr>
          <p:nvPr/>
        </p:nvPicPr>
        <p:blipFill>
          <a:blip r:embed="rId87">
            <a:extLst>
              <a:ext uri="{28A0092B-C50C-407E-A947-70E740481C1C}">
                <a14:useLocalDpi xmlns:a14="http://schemas.microsoft.com/office/drawing/2010/main" val="0"/>
              </a:ext>
            </a:extLst>
          </a:blip>
          <a:srcRect/>
          <a:stretch>
            <a:fillRect/>
          </a:stretch>
        </p:blipFill>
        <p:spPr bwMode="auto">
          <a:xfrm>
            <a:off x="1987570" y="2828743"/>
            <a:ext cx="1315428" cy="13154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68215" y="2371667"/>
            <a:ext cx="6105159" cy="1728047"/>
          </a:xfrm>
          <a:prstGeom prst="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More than 300 apps on iTunes</a:t>
            </a:r>
          </a:p>
          <a:p>
            <a:pPr algn="ctr"/>
            <a:r>
              <a:rPr lang="en-US" sz="2800" dirty="0" smtClean="0"/>
              <a:t>More than 500 apps on </a:t>
            </a:r>
            <a:r>
              <a:rPr lang="en-US" sz="2800" dirty="0" err="1" smtClean="0"/>
              <a:t>Googleplay</a:t>
            </a:r>
            <a:endParaRPr lang="en-US" sz="2800" dirty="0" smtClean="0"/>
          </a:p>
          <a:p>
            <a:pPr algn="ctr"/>
            <a:r>
              <a:rPr lang="en-US" sz="2800" dirty="0" smtClean="0"/>
              <a:t>More than 100 commercial systems</a:t>
            </a:r>
            <a:endParaRPr lang="en-US" dirty="0" smtClean="0"/>
          </a:p>
          <a:p>
            <a:pPr algn="ctr"/>
            <a:endParaRPr lang="en-US" dirty="0"/>
          </a:p>
        </p:txBody>
      </p:sp>
    </p:spTree>
    <p:extLst>
      <p:ext uri="{BB962C8B-B14F-4D97-AF65-F5344CB8AC3E}">
        <p14:creationId xmlns:p14="http://schemas.microsoft.com/office/powerpoint/2010/main" val="390076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0"/>
                                          </p:stCondLst>
                                        </p:cTn>
                                        <p:tgtEl>
                                          <p:spTgt spid="10244"/>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nodeType="afterEffect">
                                  <p:stCondLst>
                                    <p:cond delay="100"/>
                                  </p:stCondLst>
                                  <p:childTnLst>
                                    <p:set>
                                      <p:cBhvr>
                                        <p:cTn id="9" dur="1" fill="hold">
                                          <p:stCondLst>
                                            <p:cond delay="0"/>
                                          </p:stCondLst>
                                        </p:cTn>
                                        <p:tgtEl>
                                          <p:spTgt spid="10246"/>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100"/>
                                  </p:stCondLst>
                                  <p:childTnLst>
                                    <p:set>
                                      <p:cBhvr>
                                        <p:cTn id="12" dur="1" fill="hold">
                                          <p:stCondLst>
                                            <p:cond delay="0"/>
                                          </p:stCondLst>
                                        </p:cTn>
                                        <p:tgtEl>
                                          <p:spTgt spid="10248"/>
                                        </p:tgtEl>
                                        <p:attrNameLst>
                                          <p:attrName>style.visibility</p:attrName>
                                        </p:attrNameLst>
                                      </p:cBhvr>
                                      <p:to>
                                        <p:strVal val="visible"/>
                                      </p:to>
                                    </p:set>
                                  </p:childTnLst>
                                </p:cTn>
                              </p:par>
                            </p:childTnLst>
                          </p:cTn>
                        </p:par>
                        <p:par>
                          <p:cTn id="13" fill="hold">
                            <p:stCondLst>
                              <p:cond delay="300"/>
                            </p:stCondLst>
                            <p:childTnLst>
                              <p:par>
                                <p:cTn id="14" presetID="1" presetClass="entr" presetSubtype="0" fill="hold" nodeType="afterEffect">
                                  <p:stCondLst>
                                    <p:cond delay="100"/>
                                  </p:stCondLst>
                                  <p:childTnLst>
                                    <p:set>
                                      <p:cBhvr>
                                        <p:cTn id="15" dur="1" fill="hold">
                                          <p:stCondLst>
                                            <p:cond delay="0"/>
                                          </p:stCondLst>
                                        </p:cTn>
                                        <p:tgtEl>
                                          <p:spTgt spid="10252"/>
                                        </p:tgtEl>
                                        <p:attrNameLst>
                                          <p:attrName>style.visibility</p:attrName>
                                        </p:attrNameLst>
                                      </p:cBhvr>
                                      <p:to>
                                        <p:strVal val="visible"/>
                                      </p:to>
                                    </p:set>
                                  </p:childTnLst>
                                </p:cTn>
                              </p:par>
                            </p:childTnLst>
                          </p:cTn>
                        </p:par>
                        <p:par>
                          <p:cTn id="16" fill="hold">
                            <p:stCondLst>
                              <p:cond delay="400"/>
                            </p:stCondLst>
                            <p:childTnLst>
                              <p:par>
                                <p:cTn id="17" presetID="1" presetClass="entr" presetSubtype="0" fill="hold" nodeType="afterEffect">
                                  <p:stCondLst>
                                    <p:cond delay="100"/>
                                  </p:stCondLst>
                                  <p:childTnLst>
                                    <p:set>
                                      <p:cBhvr>
                                        <p:cTn id="18" dur="1" fill="hold">
                                          <p:stCondLst>
                                            <p:cond delay="0"/>
                                          </p:stCondLst>
                                        </p:cTn>
                                        <p:tgtEl>
                                          <p:spTgt spid="10254"/>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100"/>
                                  </p:stCondLst>
                                  <p:childTnLst>
                                    <p:set>
                                      <p:cBhvr>
                                        <p:cTn id="21" dur="1" fill="hold">
                                          <p:stCondLst>
                                            <p:cond delay="0"/>
                                          </p:stCondLst>
                                        </p:cTn>
                                        <p:tgtEl>
                                          <p:spTgt spid="10256"/>
                                        </p:tgtEl>
                                        <p:attrNameLst>
                                          <p:attrName>style.visibility</p:attrName>
                                        </p:attrNameLst>
                                      </p:cBhvr>
                                      <p:to>
                                        <p:strVal val="visible"/>
                                      </p:to>
                                    </p:set>
                                  </p:childTnLst>
                                </p:cTn>
                              </p:par>
                            </p:childTnLst>
                          </p:cTn>
                        </p:par>
                        <p:par>
                          <p:cTn id="22" fill="hold">
                            <p:stCondLst>
                              <p:cond delay="600"/>
                            </p:stCondLst>
                            <p:childTnLst>
                              <p:par>
                                <p:cTn id="23" presetID="1" presetClass="entr" presetSubtype="0" fill="hold" nodeType="afterEffect">
                                  <p:stCondLst>
                                    <p:cond delay="100"/>
                                  </p:stCondLst>
                                  <p:childTnLst>
                                    <p:set>
                                      <p:cBhvr>
                                        <p:cTn id="24" dur="1" fill="hold">
                                          <p:stCondLst>
                                            <p:cond delay="0"/>
                                          </p:stCondLst>
                                        </p:cTn>
                                        <p:tgtEl>
                                          <p:spTgt spid="10258"/>
                                        </p:tgtEl>
                                        <p:attrNameLst>
                                          <p:attrName>style.visibility</p:attrName>
                                        </p:attrNameLst>
                                      </p:cBhvr>
                                      <p:to>
                                        <p:strVal val="visible"/>
                                      </p:to>
                                    </p:set>
                                  </p:childTnLst>
                                </p:cTn>
                              </p:par>
                            </p:childTnLst>
                          </p:cTn>
                        </p:par>
                        <p:par>
                          <p:cTn id="25" fill="hold">
                            <p:stCondLst>
                              <p:cond delay="700"/>
                            </p:stCondLst>
                            <p:childTnLst>
                              <p:par>
                                <p:cTn id="26" presetID="1" presetClass="entr" presetSubtype="0" fill="hold" nodeType="afterEffect">
                                  <p:stCondLst>
                                    <p:cond delay="100"/>
                                  </p:stCondLst>
                                  <p:childTnLst>
                                    <p:set>
                                      <p:cBhvr>
                                        <p:cTn id="27" dur="1" fill="hold">
                                          <p:stCondLst>
                                            <p:cond delay="0"/>
                                          </p:stCondLst>
                                        </p:cTn>
                                        <p:tgtEl>
                                          <p:spTgt spid="10260"/>
                                        </p:tgtEl>
                                        <p:attrNameLst>
                                          <p:attrName>style.visibility</p:attrName>
                                        </p:attrNameLst>
                                      </p:cBhvr>
                                      <p:to>
                                        <p:strVal val="visible"/>
                                      </p:to>
                                    </p:set>
                                  </p:childTnLst>
                                </p:cTn>
                              </p:par>
                            </p:childTnLst>
                          </p:cTn>
                        </p:par>
                        <p:par>
                          <p:cTn id="28" fill="hold">
                            <p:stCondLst>
                              <p:cond delay="800"/>
                            </p:stCondLst>
                            <p:childTnLst>
                              <p:par>
                                <p:cTn id="29" presetID="1" presetClass="entr" presetSubtype="0" fill="hold" nodeType="afterEffect">
                                  <p:stCondLst>
                                    <p:cond delay="100"/>
                                  </p:stCondLst>
                                  <p:childTnLst>
                                    <p:set>
                                      <p:cBhvr>
                                        <p:cTn id="30" dur="1" fill="hold">
                                          <p:stCondLst>
                                            <p:cond delay="0"/>
                                          </p:stCondLst>
                                        </p:cTn>
                                        <p:tgtEl>
                                          <p:spTgt spid="10262"/>
                                        </p:tgtEl>
                                        <p:attrNameLst>
                                          <p:attrName>style.visibility</p:attrName>
                                        </p:attrNameLst>
                                      </p:cBhvr>
                                      <p:to>
                                        <p:strVal val="visible"/>
                                      </p:to>
                                    </p:set>
                                  </p:childTnLst>
                                </p:cTn>
                              </p:par>
                            </p:childTnLst>
                          </p:cTn>
                        </p:par>
                        <p:par>
                          <p:cTn id="31" fill="hold">
                            <p:stCondLst>
                              <p:cond delay="900"/>
                            </p:stCondLst>
                            <p:childTnLst>
                              <p:par>
                                <p:cTn id="32" presetID="1" presetClass="entr" presetSubtype="0" fill="hold" nodeType="afterEffect">
                                  <p:stCondLst>
                                    <p:cond delay="100"/>
                                  </p:stCondLst>
                                  <p:childTnLst>
                                    <p:set>
                                      <p:cBhvr>
                                        <p:cTn id="33" dur="1" fill="hold">
                                          <p:stCondLst>
                                            <p:cond delay="0"/>
                                          </p:stCondLst>
                                        </p:cTn>
                                        <p:tgtEl>
                                          <p:spTgt spid="10264"/>
                                        </p:tgtEl>
                                        <p:attrNameLst>
                                          <p:attrName>style.visibility</p:attrName>
                                        </p:attrNameLst>
                                      </p:cBhvr>
                                      <p:to>
                                        <p:strVal val="visible"/>
                                      </p:to>
                                    </p:set>
                                  </p:childTnLst>
                                </p:cTn>
                              </p:par>
                            </p:childTnLst>
                          </p:cTn>
                        </p:par>
                        <p:par>
                          <p:cTn id="34" fill="hold">
                            <p:stCondLst>
                              <p:cond delay="1000"/>
                            </p:stCondLst>
                            <p:childTnLst>
                              <p:par>
                                <p:cTn id="35" presetID="1" presetClass="entr" presetSubtype="0" fill="hold" nodeType="afterEffect">
                                  <p:stCondLst>
                                    <p:cond delay="100"/>
                                  </p:stCondLst>
                                  <p:childTnLst>
                                    <p:set>
                                      <p:cBhvr>
                                        <p:cTn id="36" dur="1" fill="hold">
                                          <p:stCondLst>
                                            <p:cond delay="0"/>
                                          </p:stCondLst>
                                        </p:cTn>
                                        <p:tgtEl>
                                          <p:spTgt spid="10266"/>
                                        </p:tgtEl>
                                        <p:attrNameLst>
                                          <p:attrName>style.visibility</p:attrName>
                                        </p:attrNameLst>
                                      </p:cBhvr>
                                      <p:to>
                                        <p:strVal val="visible"/>
                                      </p:to>
                                    </p:set>
                                  </p:childTnLst>
                                </p:cTn>
                              </p:par>
                            </p:childTnLst>
                          </p:cTn>
                        </p:par>
                        <p:par>
                          <p:cTn id="37" fill="hold">
                            <p:stCondLst>
                              <p:cond delay="1100"/>
                            </p:stCondLst>
                            <p:childTnLst>
                              <p:par>
                                <p:cTn id="38" presetID="1" presetClass="entr" presetSubtype="0" fill="hold" nodeType="afterEffect">
                                  <p:stCondLst>
                                    <p:cond delay="100"/>
                                  </p:stCondLst>
                                  <p:childTnLst>
                                    <p:set>
                                      <p:cBhvr>
                                        <p:cTn id="39" dur="1" fill="hold">
                                          <p:stCondLst>
                                            <p:cond delay="0"/>
                                          </p:stCondLst>
                                        </p:cTn>
                                        <p:tgtEl>
                                          <p:spTgt spid="10268"/>
                                        </p:tgtEl>
                                        <p:attrNameLst>
                                          <p:attrName>style.visibility</p:attrName>
                                        </p:attrNameLst>
                                      </p:cBhvr>
                                      <p:to>
                                        <p:strVal val="visible"/>
                                      </p:to>
                                    </p:set>
                                  </p:childTnLst>
                                </p:cTn>
                              </p:par>
                            </p:childTnLst>
                          </p:cTn>
                        </p:par>
                        <p:par>
                          <p:cTn id="40" fill="hold">
                            <p:stCondLst>
                              <p:cond delay="1200"/>
                            </p:stCondLst>
                            <p:childTnLst>
                              <p:par>
                                <p:cTn id="41" presetID="1" presetClass="entr" presetSubtype="0" fill="hold" nodeType="afterEffect">
                                  <p:stCondLst>
                                    <p:cond delay="100"/>
                                  </p:stCondLst>
                                  <p:childTnLst>
                                    <p:set>
                                      <p:cBhvr>
                                        <p:cTn id="42" dur="1" fill="hold">
                                          <p:stCondLst>
                                            <p:cond delay="0"/>
                                          </p:stCondLst>
                                        </p:cTn>
                                        <p:tgtEl>
                                          <p:spTgt spid="10270"/>
                                        </p:tgtEl>
                                        <p:attrNameLst>
                                          <p:attrName>style.visibility</p:attrName>
                                        </p:attrNameLst>
                                      </p:cBhvr>
                                      <p:to>
                                        <p:strVal val="visible"/>
                                      </p:to>
                                    </p:set>
                                  </p:childTnLst>
                                </p:cTn>
                              </p:par>
                            </p:childTnLst>
                          </p:cTn>
                        </p:par>
                        <p:par>
                          <p:cTn id="43" fill="hold">
                            <p:stCondLst>
                              <p:cond delay="1300"/>
                            </p:stCondLst>
                            <p:childTnLst>
                              <p:par>
                                <p:cTn id="44" presetID="1" presetClass="entr" presetSubtype="0" fill="hold" nodeType="afterEffect">
                                  <p:stCondLst>
                                    <p:cond delay="100"/>
                                  </p:stCondLst>
                                  <p:childTnLst>
                                    <p:set>
                                      <p:cBhvr>
                                        <p:cTn id="45" dur="1" fill="hold">
                                          <p:stCondLst>
                                            <p:cond delay="0"/>
                                          </p:stCondLst>
                                        </p:cTn>
                                        <p:tgtEl>
                                          <p:spTgt spid="10272"/>
                                        </p:tgtEl>
                                        <p:attrNameLst>
                                          <p:attrName>style.visibility</p:attrName>
                                        </p:attrNameLst>
                                      </p:cBhvr>
                                      <p:to>
                                        <p:strVal val="visible"/>
                                      </p:to>
                                    </p:set>
                                  </p:childTnLst>
                                </p:cTn>
                              </p:par>
                            </p:childTnLst>
                          </p:cTn>
                        </p:par>
                        <p:par>
                          <p:cTn id="46" fill="hold">
                            <p:stCondLst>
                              <p:cond delay="1400"/>
                            </p:stCondLst>
                            <p:childTnLst>
                              <p:par>
                                <p:cTn id="47" presetID="1" presetClass="entr" presetSubtype="0" fill="hold" nodeType="afterEffect">
                                  <p:stCondLst>
                                    <p:cond delay="100"/>
                                  </p:stCondLst>
                                  <p:childTnLst>
                                    <p:set>
                                      <p:cBhvr>
                                        <p:cTn id="48" dur="1" fill="hold">
                                          <p:stCondLst>
                                            <p:cond delay="0"/>
                                          </p:stCondLst>
                                        </p:cTn>
                                        <p:tgtEl>
                                          <p:spTgt spid="10274"/>
                                        </p:tgtEl>
                                        <p:attrNameLst>
                                          <p:attrName>style.visibility</p:attrName>
                                        </p:attrNameLst>
                                      </p:cBhvr>
                                      <p:to>
                                        <p:strVal val="visible"/>
                                      </p:to>
                                    </p:set>
                                  </p:childTnLst>
                                </p:cTn>
                              </p:par>
                            </p:childTnLst>
                          </p:cTn>
                        </p:par>
                        <p:par>
                          <p:cTn id="49" fill="hold">
                            <p:stCondLst>
                              <p:cond delay="1500"/>
                            </p:stCondLst>
                            <p:childTnLst>
                              <p:par>
                                <p:cTn id="50" presetID="1" presetClass="entr" presetSubtype="0" fill="hold" nodeType="afterEffect">
                                  <p:stCondLst>
                                    <p:cond delay="100"/>
                                  </p:stCondLst>
                                  <p:childTnLst>
                                    <p:set>
                                      <p:cBhvr>
                                        <p:cTn id="51" dur="1" fill="hold">
                                          <p:stCondLst>
                                            <p:cond delay="0"/>
                                          </p:stCondLst>
                                        </p:cTn>
                                        <p:tgtEl>
                                          <p:spTgt spid="10276"/>
                                        </p:tgtEl>
                                        <p:attrNameLst>
                                          <p:attrName>style.visibility</p:attrName>
                                        </p:attrNameLst>
                                      </p:cBhvr>
                                      <p:to>
                                        <p:strVal val="visible"/>
                                      </p:to>
                                    </p:set>
                                  </p:childTnLst>
                                </p:cTn>
                              </p:par>
                            </p:childTnLst>
                          </p:cTn>
                        </p:par>
                        <p:par>
                          <p:cTn id="52" fill="hold">
                            <p:stCondLst>
                              <p:cond delay="1600"/>
                            </p:stCondLst>
                            <p:childTnLst>
                              <p:par>
                                <p:cTn id="53" presetID="1" presetClass="entr" presetSubtype="0" fill="hold" nodeType="afterEffect">
                                  <p:stCondLst>
                                    <p:cond delay="100"/>
                                  </p:stCondLst>
                                  <p:childTnLst>
                                    <p:set>
                                      <p:cBhvr>
                                        <p:cTn id="54" dur="1" fill="hold">
                                          <p:stCondLst>
                                            <p:cond delay="0"/>
                                          </p:stCondLst>
                                        </p:cTn>
                                        <p:tgtEl>
                                          <p:spTgt spid="10278"/>
                                        </p:tgtEl>
                                        <p:attrNameLst>
                                          <p:attrName>style.visibility</p:attrName>
                                        </p:attrNameLst>
                                      </p:cBhvr>
                                      <p:to>
                                        <p:strVal val="visible"/>
                                      </p:to>
                                    </p:set>
                                  </p:childTnLst>
                                </p:cTn>
                              </p:par>
                            </p:childTnLst>
                          </p:cTn>
                        </p:par>
                        <p:par>
                          <p:cTn id="55" fill="hold">
                            <p:stCondLst>
                              <p:cond delay="1700"/>
                            </p:stCondLst>
                            <p:childTnLst>
                              <p:par>
                                <p:cTn id="56" presetID="1" presetClass="entr" presetSubtype="0" fill="hold" nodeType="afterEffect">
                                  <p:stCondLst>
                                    <p:cond delay="100"/>
                                  </p:stCondLst>
                                  <p:childTnLst>
                                    <p:set>
                                      <p:cBhvr>
                                        <p:cTn id="57" dur="1" fill="hold">
                                          <p:stCondLst>
                                            <p:cond delay="0"/>
                                          </p:stCondLst>
                                        </p:cTn>
                                        <p:tgtEl>
                                          <p:spTgt spid="10286"/>
                                        </p:tgtEl>
                                        <p:attrNameLst>
                                          <p:attrName>style.visibility</p:attrName>
                                        </p:attrNameLst>
                                      </p:cBhvr>
                                      <p:to>
                                        <p:strVal val="visible"/>
                                      </p:to>
                                    </p:set>
                                  </p:childTnLst>
                                </p:cTn>
                              </p:par>
                            </p:childTnLst>
                          </p:cTn>
                        </p:par>
                        <p:par>
                          <p:cTn id="58" fill="hold">
                            <p:stCondLst>
                              <p:cond delay="1800"/>
                            </p:stCondLst>
                            <p:childTnLst>
                              <p:par>
                                <p:cTn id="59" presetID="1" presetClass="entr" presetSubtype="0" fill="hold" nodeType="afterEffect">
                                  <p:stCondLst>
                                    <p:cond delay="100"/>
                                  </p:stCondLst>
                                  <p:childTnLst>
                                    <p:set>
                                      <p:cBhvr>
                                        <p:cTn id="60" dur="1" fill="hold">
                                          <p:stCondLst>
                                            <p:cond delay="0"/>
                                          </p:stCondLst>
                                        </p:cTn>
                                        <p:tgtEl>
                                          <p:spTgt spid="10288"/>
                                        </p:tgtEl>
                                        <p:attrNameLst>
                                          <p:attrName>style.visibility</p:attrName>
                                        </p:attrNameLst>
                                      </p:cBhvr>
                                      <p:to>
                                        <p:strVal val="visible"/>
                                      </p:to>
                                    </p:set>
                                  </p:childTnLst>
                                </p:cTn>
                              </p:par>
                            </p:childTnLst>
                          </p:cTn>
                        </p:par>
                        <p:par>
                          <p:cTn id="61" fill="hold">
                            <p:stCondLst>
                              <p:cond delay="1900"/>
                            </p:stCondLst>
                            <p:childTnLst>
                              <p:par>
                                <p:cTn id="62" presetID="1" presetClass="entr" presetSubtype="0" fill="hold" nodeType="afterEffect">
                                  <p:stCondLst>
                                    <p:cond delay="100"/>
                                  </p:stCondLst>
                                  <p:childTnLst>
                                    <p:set>
                                      <p:cBhvr>
                                        <p:cTn id="63" dur="1" fill="hold">
                                          <p:stCondLst>
                                            <p:cond delay="0"/>
                                          </p:stCondLst>
                                        </p:cTn>
                                        <p:tgtEl>
                                          <p:spTgt spid="1029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100"/>
                                  </p:stCondLst>
                                  <p:childTnLst>
                                    <p:set>
                                      <p:cBhvr>
                                        <p:cTn id="66" dur="1" fill="hold">
                                          <p:stCondLst>
                                            <p:cond delay="0"/>
                                          </p:stCondLst>
                                        </p:cTn>
                                        <p:tgtEl>
                                          <p:spTgt spid="10292"/>
                                        </p:tgtEl>
                                        <p:attrNameLst>
                                          <p:attrName>style.visibility</p:attrName>
                                        </p:attrNameLst>
                                      </p:cBhvr>
                                      <p:to>
                                        <p:strVal val="visible"/>
                                      </p:to>
                                    </p:set>
                                  </p:childTnLst>
                                </p:cTn>
                              </p:par>
                            </p:childTnLst>
                          </p:cTn>
                        </p:par>
                        <p:par>
                          <p:cTn id="67" fill="hold">
                            <p:stCondLst>
                              <p:cond delay="2100"/>
                            </p:stCondLst>
                            <p:childTnLst>
                              <p:par>
                                <p:cTn id="68" presetID="1" presetClass="entr" presetSubtype="0" fill="hold" nodeType="afterEffect">
                                  <p:stCondLst>
                                    <p:cond delay="100"/>
                                  </p:stCondLst>
                                  <p:childTnLst>
                                    <p:set>
                                      <p:cBhvr>
                                        <p:cTn id="69" dur="1" fill="hold">
                                          <p:stCondLst>
                                            <p:cond delay="0"/>
                                          </p:stCondLst>
                                        </p:cTn>
                                        <p:tgtEl>
                                          <p:spTgt spid="10294"/>
                                        </p:tgtEl>
                                        <p:attrNameLst>
                                          <p:attrName>style.visibility</p:attrName>
                                        </p:attrNameLst>
                                      </p:cBhvr>
                                      <p:to>
                                        <p:strVal val="visible"/>
                                      </p:to>
                                    </p:set>
                                  </p:childTnLst>
                                </p:cTn>
                              </p:par>
                            </p:childTnLst>
                          </p:cTn>
                        </p:par>
                        <p:par>
                          <p:cTn id="70" fill="hold">
                            <p:stCondLst>
                              <p:cond delay="2200"/>
                            </p:stCondLst>
                            <p:childTnLst>
                              <p:par>
                                <p:cTn id="71" presetID="1" presetClass="entr" presetSubtype="0" fill="hold" nodeType="afterEffect">
                                  <p:stCondLst>
                                    <p:cond delay="100"/>
                                  </p:stCondLst>
                                  <p:childTnLst>
                                    <p:set>
                                      <p:cBhvr>
                                        <p:cTn id="72" dur="1" fill="hold">
                                          <p:stCondLst>
                                            <p:cond delay="0"/>
                                          </p:stCondLst>
                                        </p:cTn>
                                        <p:tgtEl>
                                          <p:spTgt spid="10296"/>
                                        </p:tgtEl>
                                        <p:attrNameLst>
                                          <p:attrName>style.visibility</p:attrName>
                                        </p:attrNameLst>
                                      </p:cBhvr>
                                      <p:to>
                                        <p:strVal val="visible"/>
                                      </p:to>
                                    </p:set>
                                  </p:childTnLst>
                                </p:cTn>
                              </p:par>
                            </p:childTnLst>
                          </p:cTn>
                        </p:par>
                        <p:par>
                          <p:cTn id="73" fill="hold">
                            <p:stCondLst>
                              <p:cond delay="2300"/>
                            </p:stCondLst>
                            <p:childTnLst>
                              <p:par>
                                <p:cTn id="74" presetID="1" presetClass="entr" presetSubtype="0" fill="hold" nodeType="afterEffect">
                                  <p:stCondLst>
                                    <p:cond delay="100"/>
                                  </p:stCondLst>
                                  <p:childTnLst>
                                    <p:set>
                                      <p:cBhvr>
                                        <p:cTn id="75" dur="1" fill="hold">
                                          <p:stCondLst>
                                            <p:cond delay="0"/>
                                          </p:stCondLst>
                                        </p:cTn>
                                        <p:tgtEl>
                                          <p:spTgt spid="10298"/>
                                        </p:tgtEl>
                                        <p:attrNameLst>
                                          <p:attrName>style.visibility</p:attrName>
                                        </p:attrNameLst>
                                      </p:cBhvr>
                                      <p:to>
                                        <p:strVal val="visible"/>
                                      </p:to>
                                    </p:set>
                                  </p:childTnLst>
                                </p:cTn>
                              </p:par>
                            </p:childTnLst>
                          </p:cTn>
                        </p:par>
                        <p:par>
                          <p:cTn id="76" fill="hold">
                            <p:stCondLst>
                              <p:cond delay="2400"/>
                            </p:stCondLst>
                            <p:childTnLst>
                              <p:par>
                                <p:cTn id="77" presetID="1" presetClass="entr" presetSubtype="0" fill="hold" nodeType="afterEffect">
                                  <p:stCondLst>
                                    <p:cond delay="100"/>
                                  </p:stCondLst>
                                  <p:childTnLst>
                                    <p:set>
                                      <p:cBhvr>
                                        <p:cTn id="78" dur="1" fill="hold">
                                          <p:stCondLst>
                                            <p:cond delay="0"/>
                                          </p:stCondLst>
                                        </p:cTn>
                                        <p:tgtEl>
                                          <p:spTgt spid="10300"/>
                                        </p:tgtEl>
                                        <p:attrNameLst>
                                          <p:attrName>style.visibility</p:attrName>
                                        </p:attrNameLst>
                                      </p:cBhvr>
                                      <p:to>
                                        <p:strVal val="visible"/>
                                      </p:to>
                                    </p:set>
                                  </p:childTnLst>
                                </p:cTn>
                              </p:par>
                            </p:childTnLst>
                          </p:cTn>
                        </p:par>
                        <p:par>
                          <p:cTn id="79" fill="hold">
                            <p:stCondLst>
                              <p:cond delay="2500"/>
                            </p:stCondLst>
                            <p:childTnLst>
                              <p:par>
                                <p:cTn id="80" presetID="1" presetClass="entr" presetSubtype="0" fill="hold" nodeType="afterEffect">
                                  <p:stCondLst>
                                    <p:cond delay="100"/>
                                  </p:stCondLst>
                                  <p:childTnLst>
                                    <p:set>
                                      <p:cBhvr>
                                        <p:cTn id="81" dur="1" fill="hold">
                                          <p:stCondLst>
                                            <p:cond delay="0"/>
                                          </p:stCondLst>
                                        </p:cTn>
                                        <p:tgtEl>
                                          <p:spTgt spid="10302"/>
                                        </p:tgtEl>
                                        <p:attrNameLst>
                                          <p:attrName>style.visibility</p:attrName>
                                        </p:attrNameLst>
                                      </p:cBhvr>
                                      <p:to>
                                        <p:strVal val="visible"/>
                                      </p:to>
                                    </p:set>
                                  </p:childTnLst>
                                </p:cTn>
                              </p:par>
                            </p:childTnLst>
                          </p:cTn>
                        </p:par>
                        <p:par>
                          <p:cTn id="82" fill="hold">
                            <p:stCondLst>
                              <p:cond delay="2600"/>
                            </p:stCondLst>
                            <p:childTnLst>
                              <p:par>
                                <p:cTn id="83" presetID="1" presetClass="entr" presetSubtype="0" fill="hold" nodeType="afterEffect">
                                  <p:stCondLst>
                                    <p:cond delay="100"/>
                                  </p:stCondLst>
                                  <p:childTnLst>
                                    <p:set>
                                      <p:cBhvr>
                                        <p:cTn id="84" dur="1" fill="hold">
                                          <p:stCondLst>
                                            <p:cond delay="0"/>
                                          </p:stCondLst>
                                        </p:cTn>
                                        <p:tgtEl>
                                          <p:spTgt spid="10304"/>
                                        </p:tgtEl>
                                        <p:attrNameLst>
                                          <p:attrName>style.visibility</p:attrName>
                                        </p:attrNameLst>
                                      </p:cBhvr>
                                      <p:to>
                                        <p:strVal val="visible"/>
                                      </p:to>
                                    </p:set>
                                  </p:childTnLst>
                                </p:cTn>
                              </p:par>
                            </p:childTnLst>
                          </p:cTn>
                        </p:par>
                        <p:par>
                          <p:cTn id="85" fill="hold">
                            <p:stCondLst>
                              <p:cond delay="2700"/>
                            </p:stCondLst>
                            <p:childTnLst>
                              <p:par>
                                <p:cTn id="86" presetID="1" presetClass="entr" presetSubtype="0" fill="hold" nodeType="afterEffect">
                                  <p:stCondLst>
                                    <p:cond delay="100"/>
                                  </p:stCondLst>
                                  <p:childTnLst>
                                    <p:set>
                                      <p:cBhvr>
                                        <p:cTn id="87" dur="1" fill="hold">
                                          <p:stCondLst>
                                            <p:cond delay="0"/>
                                          </p:stCondLst>
                                        </p:cTn>
                                        <p:tgtEl>
                                          <p:spTgt spid="38"/>
                                        </p:tgtEl>
                                        <p:attrNameLst>
                                          <p:attrName>style.visibility</p:attrName>
                                        </p:attrNameLst>
                                      </p:cBhvr>
                                      <p:to>
                                        <p:strVal val="visible"/>
                                      </p:to>
                                    </p:set>
                                  </p:childTnLst>
                                </p:cTn>
                              </p:par>
                            </p:childTnLst>
                          </p:cTn>
                        </p:par>
                        <p:par>
                          <p:cTn id="88" fill="hold">
                            <p:stCondLst>
                              <p:cond delay="2800"/>
                            </p:stCondLst>
                            <p:childTnLst>
                              <p:par>
                                <p:cTn id="89" presetID="1" presetClass="entr" presetSubtype="0" fill="hold" nodeType="afterEffect">
                                  <p:stCondLst>
                                    <p:cond delay="100"/>
                                  </p:stCondLst>
                                  <p:childTnLst>
                                    <p:set>
                                      <p:cBhvr>
                                        <p:cTn id="90" dur="1" fill="hold">
                                          <p:stCondLst>
                                            <p:cond delay="0"/>
                                          </p:stCondLst>
                                        </p:cTn>
                                        <p:tgtEl>
                                          <p:spTgt spid="39"/>
                                        </p:tgtEl>
                                        <p:attrNameLst>
                                          <p:attrName>style.visibility</p:attrName>
                                        </p:attrNameLst>
                                      </p:cBhvr>
                                      <p:to>
                                        <p:strVal val="visible"/>
                                      </p:to>
                                    </p:set>
                                  </p:childTnLst>
                                </p:cTn>
                              </p:par>
                            </p:childTnLst>
                          </p:cTn>
                        </p:par>
                        <p:par>
                          <p:cTn id="91" fill="hold">
                            <p:stCondLst>
                              <p:cond delay="2900"/>
                            </p:stCondLst>
                            <p:childTnLst>
                              <p:par>
                                <p:cTn id="92" presetID="1" presetClass="entr" presetSubtype="0" fill="hold" nodeType="afterEffect">
                                  <p:stCondLst>
                                    <p:cond delay="100"/>
                                  </p:stCondLst>
                                  <p:childTnLst>
                                    <p:set>
                                      <p:cBhvr>
                                        <p:cTn id="93" dur="1" fill="hold">
                                          <p:stCondLst>
                                            <p:cond delay="0"/>
                                          </p:stCondLst>
                                        </p:cTn>
                                        <p:tgtEl>
                                          <p:spTgt spid="40"/>
                                        </p:tgtEl>
                                        <p:attrNameLst>
                                          <p:attrName>style.visibility</p:attrName>
                                        </p:attrNameLst>
                                      </p:cBhvr>
                                      <p:to>
                                        <p:strVal val="visible"/>
                                      </p:to>
                                    </p:set>
                                  </p:childTnLst>
                                </p:cTn>
                              </p:par>
                            </p:childTnLst>
                          </p:cTn>
                        </p:par>
                        <p:par>
                          <p:cTn id="94" fill="hold">
                            <p:stCondLst>
                              <p:cond delay="3000"/>
                            </p:stCondLst>
                            <p:childTnLst>
                              <p:par>
                                <p:cTn id="95" presetID="1" presetClass="entr" presetSubtype="0" fill="hold" nodeType="afterEffect">
                                  <p:stCondLst>
                                    <p:cond delay="100"/>
                                  </p:stCondLst>
                                  <p:childTnLst>
                                    <p:set>
                                      <p:cBhvr>
                                        <p:cTn id="96" dur="1" fill="hold">
                                          <p:stCondLst>
                                            <p:cond delay="0"/>
                                          </p:stCondLst>
                                        </p:cTn>
                                        <p:tgtEl>
                                          <p:spTgt spid="41"/>
                                        </p:tgtEl>
                                        <p:attrNameLst>
                                          <p:attrName>style.visibility</p:attrName>
                                        </p:attrNameLst>
                                      </p:cBhvr>
                                      <p:to>
                                        <p:strVal val="visible"/>
                                      </p:to>
                                    </p:set>
                                  </p:childTnLst>
                                </p:cTn>
                              </p:par>
                            </p:childTnLst>
                          </p:cTn>
                        </p:par>
                        <p:par>
                          <p:cTn id="97" fill="hold">
                            <p:stCondLst>
                              <p:cond delay="3100"/>
                            </p:stCondLst>
                            <p:childTnLst>
                              <p:par>
                                <p:cTn id="98" presetID="1" presetClass="entr" presetSubtype="0" fill="hold" nodeType="afterEffect">
                                  <p:stCondLst>
                                    <p:cond delay="100"/>
                                  </p:stCondLst>
                                  <p:childTnLst>
                                    <p:set>
                                      <p:cBhvr>
                                        <p:cTn id="99" dur="1" fill="hold">
                                          <p:stCondLst>
                                            <p:cond delay="0"/>
                                          </p:stCondLst>
                                        </p:cTn>
                                        <p:tgtEl>
                                          <p:spTgt spid="42"/>
                                        </p:tgtEl>
                                        <p:attrNameLst>
                                          <p:attrName>style.visibility</p:attrName>
                                        </p:attrNameLst>
                                      </p:cBhvr>
                                      <p:to>
                                        <p:strVal val="visible"/>
                                      </p:to>
                                    </p:set>
                                  </p:childTnLst>
                                </p:cTn>
                              </p:par>
                            </p:childTnLst>
                          </p:cTn>
                        </p:par>
                        <p:par>
                          <p:cTn id="100" fill="hold">
                            <p:stCondLst>
                              <p:cond delay="3200"/>
                            </p:stCondLst>
                            <p:childTnLst>
                              <p:par>
                                <p:cTn id="101" presetID="1" presetClass="entr" presetSubtype="0" fill="hold" nodeType="afterEffect">
                                  <p:stCondLst>
                                    <p:cond delay="100"/>
                                  </p:stCondLst>
                                  <p:childTnLst>
                                    <p:set>
                                      <p:cBhvr>
                                        <p:cTn id="102" dur="1" fill="hold">
                                          <p:stCondLst>
                                            <p:cond delay="0"/>
                                          </p:stCondLst>
                                        </p:cTn>
                                        <p:tgtEl>
                                          <p:spTgt spid="43"/>
                                        </p:tgtEl>
                                        <p:attrNameLst>
                                          <p:attrName>style.visibility</p:attrName>
                                        </p:attrNameLst>
                                      </p:cBhvr>
                                      <p:to>
                                        <p:strVal val="visible"/>
                                      </p:to>
                                    </p:set>
                                  </p:childTnLst>
                                </p:cTn>
                              </p:par>
                            </p:childTnLst>
                          </p:cTn>
                        </p:par>
                        <p:par>
                          <p:cTn id="103" fill="hold">
                            <p:stCondLst>
                              <p:cond delay="3300"/>
                            </p:stCondLst>
                            <p:childTnLst>
                              <p:par>
                                <p:cTn id="104" presetID="1" presetClass="entr" presetSubtype="0" fill="hold" nodeType="afterEffect">
                                  <p:stCondLst>
                                    <p:cond delay="100"/>
                                  </p:stCondLst>
                                  <p:childTnLst>
                                    <p:set>
                                      <p:cBhvr>
                                        <p:cTn id="105" dur="1" fill="hold">
                                          <p:stCondLst>
                                            <p:cond delay="0"/>
                                          </p:stCondLst>
                                        </p:cTn>
                                        <p:tgtEl>
                                          <p:spTgt spid="44"/>
                                        </p:tgtEl>
                                        <p:attrNameLst>
                                          <p:attrName>style.visibility</p:attrName>
                                        </p:attrNameLst>
                                      </p:cBhvr>
                                      <p:to>
                                        <p:strVal val="visible"/>
                                      </p:to>
                                    </p:set>
                                  </p:childTnLst>
                                </p:cTn>
                              </p:par>
                            </p:childTnLst>
                          </p:cTn>
                        </p:par>
                        <p:par>
                          <p:cTn id="106" fill="hold">
                            <p:stCondLst>
                              <p:cond delay="3400"/>
                            </p:stCondLst>
                            <p:childTnLst>
                              <p:par>
                                <p:cTn id="107" presetID="1" presetClass="entr" presetSubtype="0" fill="hold" nodeType="afterEffect">
                                  <p:stCondLst>
                                    <p:cond delay="100"/>
                                  </p:stCondLst>
                                  <p:childTnLst>
                                    <p:set>
                                      <p:cBhvr>
                                        <p:cTn id="108" dur="1" fill="hold">
                                          <p:stCondLst>
                                            <p:cond delay="0"/>
                                          </p:stCondLst>
                                        </p:cTn>
                                        <p:tgtEl>
                                          <p:spTgt spid="45"/>
                                        </p:tgtEl>
                                        <p:attrNameLst>
                                          <p:attrName>style.visibility</p:attrName>
                                        </p:attrNameLst>
                                      </p:cBhvr>
                                      <p:to>
                                        <p:strVal val="visible"/>
                                      </p:to>
                                    </p:set>
                                  </p:childTnLst>
                                </p:cTn>
                              </p:par>
                            </p:childTnLst>
                          </p:cTn>
                        </p:par>
                        <p:par>
                          <p:cTn id="109" fill="hold">
                            <p:stCondLst>
                              <p:cond delay="3500"/>
                            </p:stCondLst>
                            <p:childTnLst>
                              <p:par>
                                <p:cTn id="110" presetID="1" presetClass="entr" presetSubtype="0" fill="hold" nodeType="afterEffect">
                                  <p:stCondLst>
                                    <p:cond delay="100"/>
                                  </p:stCondLst>
                                  <p:childTnLst>
                                    <p:set>
                                      <p:cBhvr>
                                        <p:cTn id="111" dur="1" fill="hold">
                                          <p:stCondLst>
                                            <p:cond delay="0"/>
                                          </p:stCondLst>
                                        </p:cTn>
                                        <p:tgtEl>
                                          <p:spTgt spid="46"/>
                                        </p:tgtEl>
                                        <p:attrNameLst>
                                          <p:attrName>style.visibility</p:attrName>
                                        </p:attrNameLst>
                                      </p:cBhvr>
                                      <p:to>
                                        <p:strVal val="visible"/>
                                      </p:to>
                                    </p:set>
                                  </p:childTnLst>
                                </p:cTn>
                              </p:par>
                            </p:childTnLst>
                          </p:cTn>
                        </p:par>
                        <p:par>
                          <p:cTn id="112" fill="hold">
                            <p:stCondLst>
                              <p:cond delay="3600"/>
                            </p:stCondLst>
                            <p:childTnLst>
                              <p:par>
                                <p:cTn id="113" presetID="1" presetClass="entr" presetSubtype="0" fill="hold" nodeType="afterEffect">
                                  <p:stCondLst>
                                    <p:cond delay="100"/>
                                  </p:stCondLst>
                                  <p:childTnLst>
                                    <p:set>
                                      <p:cBhvr>
                                        <p:cTn id="114" dur="1" fill="hold">
                                          <p:stCondLst>
                                            <p:cond delay="0"/>
                                          </p:stCondLst>
                                        </p:cTn>
                                        <p:tgtEl>
                                          <p:spTgt spid="47"/>
                                        </p:tgtEl>
                                        <p:attrNameLst>
                                          <p:attrName>style.visibility</p:attrName>
                                        </p:attrNameLst>
                                      </p:cBhvr>
                                      <p:to>
                                        <p:strVal val="visible"/>
                                      </p:to>
                                    </p:set>
                                  </p:childTnLst>
                                </p:cTn>
                              </p:par>
                            </p:childTnLst>
                          </p:cTn>
                        </p:par>
                        <p:par>
                          <p:cTn id="115" fill="hold">
                            <p:stCondLst>
                              <p:cond delay="3700"/>
                            </p:stCondLst>
                            <p:childTnLst>
                              <p:par>
                                <p:cTn id="116" presetID="1" presetClass="entr" presetSubtype="0" fill="hold" nodeType="afterEffect">
                                  <p:stCondLst>
                                    <p:cond delay="100"/>
                                  </p:stCondLst>
                                  <p:childTnLst>
                                    <p:set>
                                      <p:cBhvr>
                                        <p:cTn id="117" dur="1" fill="hold">
                                          <p:stCondLst>
                                            <p:cond delay="0"/>
                                          </p:stCondLst>
                                        </p:cTn>
                                        <p:tgtEl>
                                          <p:spTgt spid="48"/>
                                        </p:tgtEl>
                                        <p:attrNameLst>
                                          <p:attrName>style.visibility</p:attrName>
                                        </p:attrNameLst>
                                      </p:cBhvr>
                                      <p:to>
                                        <p:strVal val="visible"/>
                                      </p:to>
                                    </p:set>
                                  </p:childTnLst>
                                </p:cTn>
                              </p:par>
                            </p:childTnLst>
                          </p:cTn>
                        </p:par>
                        <p:par>
                          <p:cTn id="118" fill="hold">
                            <p:stCondLst>
                              <p:cond delay="3800"/>
                            </p:stCondLst>
                            <p:childTnLst>
                              <p:par>
                                <p:cTn id="119" presetID="1" presetClass="entr" presetSubtype="0" fill="hold" nodeType="afterEffect">
                                  <p:stCondLst>
                                    <p:cond delay="100"/>
                                  </p:stCondLst>
                                  <p:childTnLst>
                                    <p:set>
                                      <p:cBhvr>
                                        <p:cTn id="120" dur="1" fill="hold">
                                          <p:stCondLst>
                                            <p:cond delay="0"/>
                                          </p:stCondLst>
                                        </p:cTn>
                                        <p:tgtEl>
                                          <p:spTgt spid="49"/>
                                        </p:tgtEl>
                                        <p:attrNameLst>
                                          <p:attrName>style.visibility</p:attrName>
                                        </p:attrNameLst>
                                      </p:cBhvr>
                                      <p:to>
                                        <p:strVal val="visible"/>
                                      </p:to>
                                    </p:set>
                                  </p:childTnLst>
                                </p:cTn>
                              </p:par>
                            </p:childTnLst>
                          </p:cTn>
                        </p:par>
                        <p:par>
                          <p:cTn id="121" fill="hold">
                            <p:stCondLst>
                              <p:cond delay="3900"/>
                            </p:stCondLst>
                            <p:childTnLst>
                              <p:par>
                                <p:cTn id="122" presetID="1" presetClass="entr" presetSubtype="0" fill="hold" nodeType="afterEffect">
                                  <p:stCondLst>
                                    <p:cond delay="100"/>
                                  </p:stCondLst>
                                  <p:childTnLst>
                                    <p:set>
                                      <p:cBhvr>
                                        <p:cTn id="123" dur="1" fill="hold">
                                          <p:stCondLst>
                                            <p:cond delay="0"/>
                                          </p:stCondLst>
                                        </p:cTn>
                                        <p:tgtEl>
                                          <p:spTgt spid="50"/>
                                        </p:tgtEl>
                                        <p:attrNameLst>
                                          <p:attrName>style.visibility</p:attrName>
                                        </p:attrNameLst>
                                      </p:cBhvr>
                                      <p:to>
                                        <p:strVal val="visible"/>
                                      </p:to>
                                    </p:set>
                                  </p:childTnLst>
                                </p:cTn>
                              </p:par>
                            </p:childTnLst>
                          </p:cTn>
                        </p:par>
                        <p:par>
                          <p:cTn id="124" fill="hold">
                            <p:stCondLst>
                              <p:cond delay="4000"/>
                            </p:stCondLst>
                            <p:childTnLst>
                              <p:par>
                                <p:cTn id="125" presetID="1" presetClass="entr" presetSubtype="0" fill="hold" nodeType="afterEffect">
                                  <p:stCondLst>
                                    <p:cond delay="100"/>
                                  </p:stCondLst>
                                  <p:childTnLst>
                                    <p:set>
                                      <p:cBhvr>
                                        <p:cTn id="126" dur="1" fill="hold">
                                          <p:stCondLst>
                                            <p:cond delay="0"/>
                                          </p:stCondLst>
                                        </p:cTn>
                                        <p:tgtEl>
                                          <p:spTgt spid="51"/>
                                        </p:tgtEl>
                                        <p:attrNameLst>
                                          <p:attrName>style.visibility</p:attrName>
                                        </p:attrNameLst>
                                      </p:cBhvr>
                                      <p:to>
                                        <p:strVal val="visible"/>
                                      </p:to>
                                    </p:set>
                                  </p:childTnLst>
                                </p:cTn>
                              </p:par>
                            </p:childTnLst>
                          </p:cTn>
                        </p:par>
                        <p:par>
                          <p:cTn id="127" fill="hold">
                            <p:stCondLst>
                              <p:cond delay="4100"/>
                            </p:stCondLst>
                            <p:childTnLst>
                              <p:par>
                                <p:cTn id="128" presetID="1" presetClass="entr" presetSubtype="0" fill="hold" nodeType="afterEffect">
                                  <p:stCondLst>
                                    <p:cond delay="100"/>
                                  </p:stCondLst>
                                  <p:childTnLst>
                                    <p:set>
                                      <p:cBhvr>
                                        <p:cTn id="129" dur="1" fill="hold">
                                          <p:stCondLst>
                                            <p:cond delay="0"/>
                                          </p:stCondLst>
                                        </p:cTn>
                                        <p:tgtEl>
                                          <p:spTgt spid="52"/>
                                        </p:tgtEl>
                                        <p:attrNameLst>
                                          <p:attrName>style.visibility</p:attrName>
                                        </p:attrNameLst>
                                      </p:cBhvr>
                                      <p:to>
                                        <p:strVal val="visible"/>
                                      </p:to>
                                    </p:set>
                                  </p:childTnLst>
                                </p:cTn>
                              </p:par>
                            </p:childTnLst>
                          </p:cTn>
                        </p:par>
                        <p:par>
                          <p:cTn id="130" fill="hold">
                            <p:stCondLst>
                              <p:cond delay="4200"/>
                            </p:stCondLst>
                            <p:childTnLst>
                              <p:par>
                                <p:cTn id="131" presetID="1" presetClass="entr" presetSubtype="0" fill="hold" nodeType="afterEffect">
                                  <p:stCondLst>
                                    <p:cond delay="100"/>
                                  </p:stCondLst>
                                  <p:childTnLst>
                                    <p:set>
                                      <p:cBhvr>
                                        <p:cTn id="132" dur="1" fill="hold">
                                          <p:stCondLst>
                                            <p:cond delay="0"/>
                                          </p:stCondLst>
                                        </p:cTn>
                                        <p:tgtEl>
                                          <p:spTgt spid="53"/>
                                        </p:tgtEl>
                                        <p:attrNameLst>
                                          <p:attrName>style.visibility</p:attrName>
                                        </p:attrNameLst>
                                      </p:cBhvr>
                                      <p:to>
                                        <p:strVal val="visible"/>
                                      </p:to>
                                    </p:set>
                                  </p:childTnLst>
                                </p:cTn>
                              </p:par>
                            </p:childTnLst>
                          </p:cTn>
                        </p:par>
                        <p:par>
                          <p:cTn id="133" fill="hold">
                            <p:stCondLst>
                              <p:cond delay="4300"/>
                            </p:stCondLst>
                            <p:childTnLst>
                              <p:par>
                                <p:cTn id="134" presetID="1" presetClass="entr" presetSubtype="0" fill="hold" nodeType="afterEffect">
                                  <p:stCondLst>
                                    <p:cond delay="100"/>
                                  </p:stCondLst>
                                  <p:childTnLst>
                                    <p:set>
                                      <p:cBhvr>
                                        <p:cTn id="135" dur="1" fill="hold">
                                          <p:stCondLst>
                                            <p:cond delay="0"/>
                                          </p:stCondLst>
                                        </p:cTn>
                                        <p:tgtEl>
                                          <p:spTgt spid="54"/>
                                        </p:tgtEl>
                                        <p:attrNameLst>
                                          <p:attrName>style.visibility</p:attrName>
                                        </p:attrNameLst>
                                      </p:cBhvr>
                                      <p:to>
                                        <p:strVal val="visible"/>
                                      </p:to>
                                    </p:set>
                                  </p:childTnLst>
                                </p:cTn>
                              </p:par>
                            </p:childTnLst>
                          </p:cTn>
                        </p:par>
                        <p:par>
                          <p:cTn id="136" fill="hold">
                            <p:stCondLst>
                              <p:cond delay="4400"/>
                            </p:stCondLst>
                            <p:childTnLst>
                              <p:par>
                                <p:cTn id="137" presetID="1" presetClass="entr" presetSubtype="0" fill="hold" nodeType="afterEffect">
                                  <p:stCondLst>
                                    <p:cond delay="100"/>
                                  </p:stCondLst>
                                  <p:childTnLst>
                                    <p:set>
                                      <p:cBhvr>
                                        <p:cTn id="138" dur="1" fill="hold">
                                          <p:stCondLst>
                                            <p:cond delay="0"/>
                                          </p:stCondLst>
                                        </p:cTn>
                                        <p:tgtEl>
                                          <p:spTgt spid="55"/>
                                        </p:tgtEl>
                                        <p:attrNameLst>
                                          <p:attrName>style.visibility</p:attrName>
                                        </p:attrNameLst>
                                      </p:cBhvr>
                                      <p:to>
                                        <p:strVal val="visible"/>
                                      </p:to>
                                    </p:set>
                                  </p:childTnLst>
                                </p:cTn>
                              </p:par>
                            </p:childTnLst>
                          </p:cTn>
                        </p:par>
                        <p:par>
                          <p:cTn id="139" fill="hold">
                            <p:stCondLst>
                              <p:cond delay="4500"/>
                            </p:stCondLst>
                            <p:childTnLst>
                              <p:par>
                                <p:cTn id="140" presetID="1" presetClass="entr" presetSubtype="0" fill="hold" nodeType="afterEffect">
                                  <p:stCondLst>
                                    <p:cond delay="100"/>
                                  </p:stCondLst>
                                  <p:childTnLst>
                                    <p:set>
                                      <p:cBhvr>
                                        <p:cTn id="141" dur="1" fill="hold">
                                          <p:stCondLst>
                                            <p:cond delay="0"/>
                                          </p:stCondLst>
                                        </p:cTn>
                                        <p:tgtEl>
                                          <p:spTgt spid="56"/>
                                        </p:tgtEl>
                                        <p:attrNameLst>
                                          <p:attrName>style.visibility</p:attrName>
                                        </p:attrNameLst>
                                      </p:cBhvr>
                                      <p:to>
                                        <p:strVal val="visible"/>
                                      </p:to>
                                    </p:set>
                                  </p:childTnLst>
                                </p:cTn>
                              </p:par>
                            </p:childTnLst>
                          </p:cTn>
                        </p:par>
                        <p:par>
                          <p:cTn id="142" fill="hold">
                            <p:stCondLst>
                              <p:cond delay="4600"/>
                            </p:stCondLst>
                            <p:childTnLst>
                              <p:par>
                                <p:cTn id="143" presetID="1" presetClass="entr" presetSubtype="0" fill="hold" nodeType="afterEffect">
                                  <p:stCondLst>
                                    <p:cond delay="100"/>
                                  </p:stCondLst>
                                  <p:childTnLst>
                                    <p:set>
                                      <p:cBhvr>
                                        <p:cTn id="144" dur="1" fill="hold">
                                          <p:stCondLst>
                                            <p:cond delay="0"/>
                                          </p:stCondLst>
                                        </p:cTn>
                                        <p:tgtEl>
                                          <p:spTgt spid="57"/>
                                        </p:tgtEl>
                                        <p:attrNameLst>
                                          <p:attrName>style.visibility</p:attrName>
                                        </p:attrNameLst>
                                      </p:cBhvr>
                                      <p:to>
                                        <p:strVal val="visible"/>
                                      </p:to>
                                    </p:set>
                                  </p:childTnLst>
                                </p:cTn>
                              </p:par>
                            </p:childTnLst>
                          </p:cTn>
                        </p:par>
                        <p:par>
                          <p:cTn id="145" fill="hold">
                            <p:stCondLst>
                              <p:cond delay="4700"/>
                            </p:stCondLst>
                            <p:childTnLst>
                              <p:par>
                                <p:cTn id="146" presetID="1" presetClass="entr" presetSubtype="0" fill="hold" nodeType="afterEffect">
                                  <p:stCondLst>
                                    <p:cond delay="100"/>
                                  </p:stCondLst>
                                  <p:childTnLst>
                                    <p:set>
                                      <p:cBhvr>
                                        <p:cTn id="147" dur="1" fill="hold">
                                          <p:stCondLst>
                                            <p:cond delay="0"/>
                                          </p:stCondLst>
                                        </p:cTn>
                                        <p:tgtEl>
                                          <p:spTgt spid="58"/>
                                        </p:tgtEl>
                                        <p:attrNameLst>
                                          <p:attrName>style.visibility</p:attrName>
                                        </p:attrNameLst>
                                      </p:cBhvr>
                                      <p:to>
                                        <p:strVal val="visible"/>
                                      </p:to>
                                    </p:set>
                                  </p:childTnLst>
                                </p:cTn>
                              </p:par>
                            </p:childTnLst>
                          </p:cTn>
                        </p:par>
                        <p:par>
                          <p:cTn id="148" fill="hold">
                            <p:stCondLst>
                              <p:cond delay="4800"/>
                            </p:stCondLst>
                            <p:childTnLst>
                              <p:par>
                                <p:cTn id="149" presetID="1" presetClass="entr" presetSubtype="0" fill="hold" nodeType="afterEffect">
                                  <p:stCondLst>
                                    <p:cond delay="100"/>
                                  </p:stCondLst>
                                  <p:childTnLst>
                                    <p:set>
                                      <p:cBhvr>
                                        <p:cTn id="150" dur="1" fill="hold">
                                          <p:stCondLst>
                                            <p:cond delay="0"/>
                                          </p:stCondLst>
                                        </p:cTn>
                                        <p:tgtEl>
                                          <p:spTgt spid="59"/>
                                        </p:tgtEl>
                                        <p:attrNameLst>
                                          <p:attrName>style.visibility</p:attrName>
                                        </p:attrNameLst>
                                      </p:cBhvr>
                                      <p:to>
                                        <p:strVal val="visible"/>
                                      </p:to>
                                    </p:set>
                                  </p:childTnLst>
                                </p:cTn>
                              </p:par>
                            </p:childTnLst>
                          </p:cTn>
                        </p:par>
                        <p:par>
                          <p:cTn id="151" fill="hold">
                            <p:stCondLst>
                              <p:cond delay="4900"/>
                            </p:stCondLst>
                            <p:childTnLst>
                              <p:par>
                                <p:cTn id="152" presetID="1" presetClass="entr" presetSubtype="0" fill="hold" nodeType="afterEffect">
                                  <p:stCondLst>
                                    <p:cond delay="100"/>
                                  </p:stCondLst>
                                  <p:childTnLst>
                                    <p:set>
                                      <p:cBhvr>
                                        <p:cTn id="153" dur="1" fill="hold">
                                          <p:stCondLst>
                                            <p:cond delay="0"/>
                                          </p:stCondLst>
                                        </p:cTn>
                                        <p:tgtEl>
                                          <p:spTgt spid="60"/>
                                        </p:tgtEl>
                                        <p:attrNameLst>
                                          <p:attrName>style.visibility</p:attrName>
                                        </p:attrNameLst>
                                      </p:cBhvr>
                                      <p:to>
                                        <p:strVal val="visible"/>
                                      </p:to>
                                    </p:set>
                                  </p:childTnLst>
                                </p:cTn>
                              </p:par>
                            </p:childTnLst>
                          </p:cTn>
                        </p:par>
                        <p:par>
                          <p:cTn id="154" fill="hold">
                            <p:stCondLst>
                              <p:cond delay="5000"/>
                            </p:stCondLst>
                            <p:childTnLst>
                              <p:par>
                                <p:cTn id="155" presetID="1" presetClass="entr" presetSubtype="0" fill="hold" nodeType="afterEffect">
                                  <p:stCondLst>
                                    <p:cond delay="100"/>
                                  </p:stCondLst>
                                  <p:childTnLst>
                                    <p:set>
                                      <p:cBhvr>
                                        <p:cTn id="156" dur="1" fill="hold">
                                          <p:stCondLst>
                                            <p:cond delay="0"/>
                                          </p:stCondLst>
                                        </p:cTn>
                                        <p:tgtEl>
                                          <p:spTgt spid="61"/>
                                        </p:tgtEl>
                                        <p:attrNameLst>
                                          <p:attrName>style.visibility</p:attrName>
                                        </p:attrNameLst>
                                      </p:cBhvr>
                                      <p:to>
                                        <p:strVal val="visible"/>
                                      </p:to>
                                    </p:set>
                                  </p:childTnLst>
                                </p:cTn>
                              </p:par>
                            </p:childTnLst>
                          </p:cTn>
                        </p:par>
                        <p:par>
                          <p:cTn id="157" fill="hold">
                            <p:stCondLst>
                              <p:cond delay="5100"/>
                            </p:stCondLst>
                            <p:childTnLst>
                              <p:par>
                                <p:cTn id="158" presetID="1" presetClass="entr" presetSubtype="0" fill="hold" nodeType="afterEffect">
                                  <p:stCondLst>
                                    <p:cond delay="100"/>
                                  </p:stCondLst>
                                  <p:childTnLst>
                                    <p:set>
                                      <p:cBhvr>
                                        <p:cTn id="159" dur="1" fill="hold">
                                          <p:stCondLst>
                                            <p:cond delay="0"/>
                                          </p:stCondLst>
                                        </p:cTn>
                                        <p:tgtEl>
                                          <p:spTgt spid="62"/>
                                        </p:tgtEl>
                                        <p:attrNameLst>
                                          <p:attrName>style.visibility</p:attrName>
                                        </p:attrNameLst>
                                      </p:cBhvr>
                                      <p:to>
                                        <p:strVal val="visible"/>
                                      </p:to>
                                    </p:set>
                                  </p:childTnLst>
                                </p:cTn>
                              </p:par>
                            </p:childTnLst>
                          </p:cTn>
                        </p:par>
                        <p:par>
                          <p:cTn id="160" fill="hold">
                            <p:stCondLst>
                              <p:cond delay="5200"/>
                            </p:stCondLst>
                            <p:childTnLst>
                              <p:par>
                                <p:cTn id="161" presetID="1" presetClass="entr" presetSubtype="0" fill="hold" nodeType="afterEffect">
                                  <p:stCondLst>
                                    <p:cond delay="100"/>
                                  </p:stCondLst>
                                  <p:childTnLst>
                                    <p:set>
                                      <p:cBhvr>
                                        <p:cTn id="162" dur="1" fill="hold">
                                          <p:stCondLst>
                                            <p:cond delay="0"/>
                                          </p:stCondLst>
                                        </p:cTn>
                                        <p:tgtEl>
                                          <p:spTgt spid="63"/>
                                        </p:tgtEl>
                                        <p:attrNameLst>
                                          <p:attrName>style.visibility</p:attrName>
                                        </p:attrNameLst>
                                      </p:cBhvr>
                                      <p:to>
                                        <p:strVal val="visible"/>
                                      </p:to>
                                    </p:set>
                                  </p:childTnLst>
                                </p:cTn>
                              </p:par>
                            </p:childTnLst>
                          </p:cTn>
                        </p:par>
                        <p:par>
                          <p:cTn id="163" fill="hold">
                            <p:stCondLst>
                              <p:cond delay="5300"/>
                            </p:stCondLst>
                            <p:childTnLst>
                              <p:par>
                                <p:cTn id="164" presetID="1" presetClass="entr" presetSubtype="0" fill="hold" nodeType="afterEffect">
                                  <p:stCondLst>
                                    <p:cond delay="100"/>
                                  </p:stCondLst>
                                  <p:childTnLst>
                                    <p:set>
                                      <p:cBhvr>
                                        <p:cTn id="165" dur="1" fill="hold">
                                          <p:stCondLst>
                                            <p:cond delay="0"/>
                                          </p:stCondLst>
                                        </p:cTn>
                                        <p:tgtEl>
                                          <p:spTgt spid="64"/>
                                        </p:tgtEl>
                                        <p:attrNameLst>
                                          <p:attrName>style.visibility</p:attrName>
                                        </p:attrNameLst>
                                      </p:cBhvr>
                                      <p:to>
                                        <p:strVal val="visible"/>
                                      </p:to>
                                    </p:set>
                                  </p:childTnLst>
                                </p:cTn>
                              </p:par>
                            </p:childTnLst>
                          </p:cTn>
                        </p:par>
                        <p:par>
                          <p:cTn id="166" fill="hold">
                            <p:stCondLst>
                              <p:cond delay="5400"/>
                            </p:stCondLst>
                            <p:childTnLst>
                              <p:par>
                                <p:cTn id="167" presetID="1" presetClass="entr" presetSubtype="0" fill="hold" nodeType="afterEffect">
                                  <p:stCondLst>
                                    <p:cond delay="100"/>
                                  </p:stCondLst>
                                  <p:childTnLst>
                                    <p:set>
                                      <p:cBhvr>
                                        <p:cTn id="168" dur="1" fill="hold">
                                          <p:stCondLst>
                                            <p:cond delay="0"/>
                                          </p:stCondLst>
                                        </p:cTn>
                                        <p:tgtEl>
                                          <p:spTgt spid="65"/>
                                        </p:tgtEl>
                                        <p:attrNameLst>
                                          <p:attrName>style.visibility</p:attrName>
                                        </p:attrNameLst>
                                      </p:cBhvr>
                                      <p:to>
                                        <p:strVal val="visible"/>
                                      </p:to>
                                    </p:set>
                                  </p:childTnLst>
                                </p:cTn>
                              </p:par>
                            </p:childTnLst>
                          </p:cTn>
                        </p:par>
                        <p:par>
                          <p:cTn id="169" fill="hold">
                            <p:stCondLst>
                              <p:cond delay="5500"/>
                            </p:stCondLst>
                            <p:childTnLst>
                              <p:par>
                                <p:cTn id="170" presetID="1" presetClass="entr" presetSubtype="0" fill="hold" nodeType="afterEffect">
                                  <p:stCondLst>
                                    <p:cond delay="100"/>
                                  </p:stCondLst>
                                  <p:childTnLst>
                                    <p:set>
                                      <p:cBhvr>
                                        <p:cTn id="171" dur="1" fill="hold">
                                          <p:stCondLst>
                                            <p:cond delay="0"/>
                                          </p:stCondLst>
                                        </p:cTn>
                                        <p:tgtEl>
                                          <p:spTgt spid="66"/>
                                        </p:tgtEl>
                                        <p:attrNameLst>
                                          <p:attrName>style.visibility</p:attrName>
                                        </p:attrNameLst>
                                      </p:cBhvr>
                                      <p:to>
                                        <p:strVal val="visible"/>
                                      </p:to>
                                    </p:set>
                                  </p:childTnLst>
                                </p:cTn>
                              </p:par>
                            </p:childTnLst>
                          </p:cTn>
                        </p:par>
                        <p:par>
                          <p:cTn id="172" fill="hold">
                            <p:stCondLst>
                              <p:cond delay="5600"/>
                            </p:stCondLst>
                            <p:childTnLst>
                              <p:par>
                                <p:cTn id="173" presetID="1" presetClass="entr" presetSubtype="0" fill="hold" nodeType="afterEffect">
                                  <p:stCondLst>
                                    <p:cond delay="100"/>
                                  </p:stCondLst>
                                  <p:childTnLst>
                                    <p:set>
                                      <p:cBhvr>
                                        <p:cTn id="174" dur="1" fill="hold">
                                          <p:stCondLst>
                                            <p:cond delay="0"/>
                                          </p:stCondLst>
                                        </p:cTn>
                                        <p:tgtEl>
                                          <p:spTgt spid="67"/>
                                        </p:tgtEl>
                                        <p:attrNameLst>
                                          <p:attrName>style.visibility</p:attrName>
                                        </p:attrNameLst>
                                      </p:cBhvr>
                                      <p:to>
                                        <p:strVal val="visible"/>
                                      </p:to>
                                    </p:set>
                                  </p:childTnLst>
                                </p:cTn>
                              </p:par>
                            </p:childTnLst>
                          </p:cTn>
                        </p:par>
                        <p:par>
                          <p:cTn id="175" fill="hold">
                            <p:stCondLst>
                              <p:cond delay="5700"/>
                            </p:stCondLst>
                            <p:childTnLst>
                              <p:par>
                                <p:cTn id="176" presetID="1" presetClass="entr" presetSubtype="0" fill="hold" nodeType="afterEffect">
                                  <p:stCondLst>
                                    <p:cond delay="100"/>
                                  </p:stCondLst>
                                  <p:childTnLst>
                                    <p:set>
                                      <p:cBhvr>
                                        <p:cTn id="177" dur="1" fill="hold">
                                          <p:stCondLst>
                                            <p:cond delay="0"/>
                                          </p:stCondLst>
                                        </p:cTn>
                                        <p:tgtEl>
                                          <p:spTgt spid="68"/>
                                        </p:tgtEl>
                                        <p:attrNameLst>
                                          <p:attrName>style.visibility</p:attrName>
                                        </p:attrNameLst>
                                      </p:cBhvr>
                                      <p:to>
                                        <p:strVal val="visible"/>
                                      </p:to>
                                    </p:set>
                                  </p:childTnLst>
                                </p:cTn>
                              </p:par>
                            </p:childTnLst>
                          </p:cTn>
                        </p:par>
                        <p:par>
                          <p:cTn id="178" fill="hold">
                            <p:stCondLst>
                              <p:cond delay="5800"/>
                            </p:stCondLst>
                            <p:childTnLst>
                              <p:par>
                                <p:cTn id="179" presetID="1" presetClass="entr" presetSubtype="0" fill="hold" nodeType="afterEffect">
                                  <p:stCondLst>
                                    <p:cond delay="100"/>
                                  </p:stCondLst>
                                  <p:childTnLst>
                                    <p:set>
                                      <p:cBhvr>
                                        <p:cTn id="180" dur="1" fill="hold">
                                          <p:stCondLst>
                                            <p:cond delay="0"/>
                                          </p:stCondLst>
                                        </p:cTn>
                                        <p:tgtEl>
                                          <p:spTgt spid="69"/>
                                        </p:tgtEl>
                                        <p:attrNameLst>
                                          <p:attrName>style.visibility</p:attrName>
                                        </p:attrNameLst>
                                      </p:cBhvr>
                                      <p:to>
                                        <p:strVal val="visible"/>
                                      </p:to>
                                    </p:set>
                                  </p:childTnLst>
                                </p:cTn>
                              </p:par>
                            </p:childTnLst>
                          </p:cTn>
                        </p:par>
                        <p:par>
                          <p:cTn id="181" fill="hold">
                            <p:stCondLst>
                              <p:cond delay="5900"/>
                            </p:stCondLst>
                            <p:childTnLst>
                              <p:par>
                                <p:cTn id="182" presetID="1" presetClass="entr" presetSubtype="0" fill="hold" nodeType="afterEffect">
                                  <p:stCondLst>
                                    <p:cond delay="100"/>
                                  </p:stCondLst>
                                  <p:childTnLst>
                                    <p:set>
                                      <p:cBhvr>
                                        <p:cTn id="183" dur="1" fill="hold">
                                          <p:stCondLst>
                                            <p:cond delay="0"/>
                                          </p:stCondLst>
                                        </p:cTn>
                                        <p:tgtEl>
                                          <p:spTgt spid="70"/>
                                        </p:tgtEl>
                                        <p:attrNameLst>
                                          <p:attrName>style.visibility</p:attrName>
                                        </p:attrNameLst>
                                      </p:cBhvr>
                                      <p:to>
                                        <p:strVal val="visible"/>
                                      </p:to>
                                    </p:set>
                                  </p:childTnLst>
                                </p:cTn>
                              </p:par>
                            </p:childTnLst>
                          </p:cTn>
                        </p:par>
                        <p:par>
                          <p:cTn id="184" fill="hold">
                            <p:stCondLst>
                              <p:cond delay="6000"/>
                            </p:stCondLst>
                            <p:childTnLst>
                              <p:par>
                                <p:cTn id="185" presetID="1" presetClass="entr" presetSubtype="0" fill="hold" nodeType="afterEffect">
                                  <p:stCondLst>
                                    <p:cond delay="100"/>
                                  </p:stCondLst>
                                  <p:childTnLst>
                                    <p:set>
                                      <p:cBhvr>
                                        <p:cTn id="186" dur="1" fill="hold">
                                          <p:stCondLst>
                                            <p:cond delay="0"/>
                                          </p:stCondLst>
                                        </p:cTn>
                                        <p:tgtEl>
                                          <p:spTgt spid="71"/>
                                        </p:tgtEl>
                                        <p:attrNameLst>
                                          <p:attrName>style.visibility</p:attrName>
                                        </p:attrNameLst>
                                      </p:cBhvr>
                                      <p:to>
                                        <p:strVal val="visible"/>
                                      </p:to>
                                    </p:set>
                                  </p:childTnLst>
                                </p:cTn>
                              </p:par>
                            </p:childTnLst>
                          </p:cTn>
                        </p:par>
                        <p:par>
                          <p:cTn id="187" fill="hold">
                            <p:stCondLst>
                              <p:cond delay="6100"/>
                            </p:stCondLst>
                            <p:childTnLst>
                              <p:par>
                                <p:cTn id="188" presetID="1" presetClass="entr" presetSubtype="0" fill="hold" nodeType="afterEffect">
                                  <p:stCondLst>
                                    <p:cond delay="100"/>
                                  </p:stCondLst>
                                  <p:childTnLst>
                                    <p:set>
                                      <p:cBhvr>
                                        <p:cTn id="189" dur="1" fill="hold">
                                          <p:stCondLst>
                                            <p:cond delay="0"/>
                                          </p:stCondLst>
                                        </p:cTn>
                                        <p:tgtEl>
                                          <p:spTgt spid="72"/>
                                        </p:tgtEl>
                                        <p:attrNameLst>
                                          <p:attrName>style.visibility</p:attrName>
                                        </p:attrNameLst>
                                      </p:cBhvr>
                                      <p:to>
                                        <p:strVal val="visible"/>
                                      </p:to>
                                    </p:set>
                                  </p:childTnLst>
                                </p:cTn>
                              </p:par>
                            </p:childTnLst>
                          </p:cTn>
                        </p:par>
                        <p:par>
                          <p:cTn id="190" fill="hold">
                            <p:stCondLst>
                              <p:cond delay="6200"/>
                            </p:stCondLst>
                            <p:childTnLst>
                              <p:par>
                                <p:cTn id="191" presetID="1" presetClass="entr" presetSubtype="0" fill="hold" nodeType="afterEffect">
                                  <p:stCondLst>
                                    <p:cond delay="100"/>
                                  </p:stCondLst>
                                  <p:childTnLst>
                                    <p:set>
                                      <p:cBhvr>
                                        <p:cTn id="192" dur="1" fill="hold">
                                          <p:stCondLst>
                                            <p:cond delay="0"/>
                                          </p:stCondLst>
                                        </p:cTn>
                                        <p:tgtEl>
                                          <p:spTgt spid="73"/>
                                        </p:tgtEl>
                                        <p:attrNameLst>
                                          <p:attrName>style.visibility</p:attrName>
                                        </p:attrNameLst>
                                      </p:cBhvr>
                                      <p:to>
                                        <p:strVal val="visible"/>
                                      </p:to>
                                    </p:set>
                                  </p:childTnLst>
                                </p:cTn>
                              </p:par>
                            </p:childTnLst>
                          </p:cTn>
                        </p:par>
                        <p:par>
                          <p:cTn id="193" fill="hold">
                            <p:stCondLst>
                              <p:cond delay="6300"/>
                            </p:stCondLst>
                            <p:childTnLst>
                              <p:par>
                                <p:cTn id="194" presetID="1" presetClass="entr" presetSubtype="0" fill="hold" nodeType="afterEffect">
                                  <p:stCondLst>
                                    <p:cond delay="100"/>
                                  </p:stCondLst>
                                  <p:childTnLst>
                                    <p:set>
                                      <p:cBhvr>
                                        <p:cTn id="195" dur="1" fill="hold">
                                          <p:stCondLst>
                                            <p:cond delay="0"/>
                                          </p:stCondLst>
                                        </p:cTn>
                                        <p:tgtEl>
                                          <p:spTgt spid="74"/>
                                        </p:tgtEl>
                                        <p:attrNameLst>
                                          <p:attrName>style.visibility</p:attrName>
                                        </p:attrNameLst>
                                      </p:cBhvr>
                                      <p:to>
                                        <p:strVal val="visible"/>
                                      </p:to>
                                    </p:set>
                                  </p:childTnLst>
                                </p:cTn>
                              </p:par>
                            </p:childTnLst>
                          </p:cTn>
                        </p:par>
                        <p:par>
                          <p:cTn id="196" fill="hold">
                            <p:stCondLst>
                              <p:cond delay="6400"/>
                            </p:stCondLst>
                            <p:childTnLst>
                              <p:par>
                                <p:cTn id="197" presetID="1" presetClass="entr" presetSubtype="0" fill="hold" nodeType="afterEffect">
                                  <p:stCondLst>
                                    <p:cond delay="100"/>
                                  </p:stCondLst>
                                  <p:childTnLst>
                                    <p:set>
                                      <p:cBhvr>
                                        <p:cTn id="198" dur="1" fill="hold">
                                          <p:stCondLst>
                                            <p:cond delay="0"/>
                                          </p:stCondLst>
                                        </p:cTn>
                                        <p:tgtEl>
                                          <p:spTgt spid="75"/>
                                        </p:tgtEl>
                                        <p:attrNameLst>
                                          <p:attrName>style.visibility</p:attrName>
                                        </p:attrNameLst>
                                      </p:cBhvr>
                                      <p:to>
                                        <p:strVal val="visible"/>
                                      </p:to>
                                    </p:set>
                                  </p:childTnLst>
                                </p:cTn>
                              </p:par>
                            </p:childTnLst>
                          </p:cTn>
                        </p:par>
                        <p:par>
                          <p:cTn id="199" fill="hold">
                            <p:stCondLst>
                              <p:cond delay="6500"/>
                            </p:stCondLst>
                            <p:childTnLst>
                              <p:par>
                                <p:cTn id="200" presetID="1" presetClass="entr" presetSubtype="0" fill="hold" nodeType="afterEffect">
                                  <p:stCondLst>
                                    <p:cond delay="100"/>
                                  </p:stCondLst>
                                  <p:childTnLst>
                                    <p:set>
                                      <p:cBhvr>
                                        <p:cTn id="201" dur="1" fill="hold">
                                          <p:stCondLst>
                                            <p:cond delay="0"/>
                                          </p:stCondLst>
                                        </p:cTn>
                                        <p:tgtEl>
                                          <p:spTgt spid="76"/>
                                        </p:tgtEl>
                                        <p:attrNameLst>
                                          <p:attrName>style.visibility</p:attrName>
                                        </p:attrNameLst>
                                      </p:cBhvr>
                                      <p:to>
                                        <p:strVal val="visible"/>
                                      </p:to>
                                    </p:set>
                                  </p:childTnLst>
                                </p:cTn>
                              </p:par>
                            </p:childTnLst>
                          </p:cTn>
                        </p:par>
                        <p:par>
                          <p:cTn id="202" fill="hold">
                            <p:stCondLst>
                              <p:cond delay="6600"/>
                            </p:stCondLst>
                            <p:childTnLst>
                              <p:par>
                                <p:cTn id="203" presetID="1" presetClass="entr" presetSubtype="0" fill="hold" nodeType="afterEffect">
                                  <p:stCondLst>
                                    <p:cond delay="100"/>
                                  </p:stCondLst>
                                  <p:childTnLst>
                                    <p:set>
                                      <p:cBhvr>
                                        <p:cTn id="204" dur="1" fill="hold">
                                          <p:stCondLst>
                                            <p:cond delay="0"/>
                                          </p:stCondLst>
                                        </p:cTn>
                                        <p:tgtEl>
                                          <p:spTgt spid="77"/>
                                        </p:tgtEl>
                                        <p:attrNameLst>
                                          <p:attrName>style.visibility</p:attrName>
                                        </p:attrNameLst>
                                      </p:cBhvr>
                                      <p:to>
                                        <p:strVal val="visible"/>
                                      </p:to>
                                    </p:set>
                                  </p:childTnLst>
                                </p:cTn>
                              </p:par>
                            </p:childTnLst>
                          </p:cTn>
                        </p:par>
                        <p:par>
                          <p:cTn id="205" fill="hold">
                            <p:stCondLst>
                              <p:cond delay="6700"/>
                            </p:stCondLst>
                            <p:childTnLst>
                              <p:par>
                                <p:cTn id="206" presetID="1" presetClass="entr" presetSubtype="0" fill="hold" nodeType="afterEffect">
                                  <p:stCondLst>
                                    <p:cond delay="100"/>
                                  </p:stCondLst>
                                  <p:childTnLst>
                                    <p:set>
                                      <p:cBhvr>
                                        <p:cTn id="207" dur="1" fill="hold">
                                          <p:stCondLst>
                                            <p:cond delay="0"/>
                                          </p:stCondLst>
                                        </p:cTn>
                                        <p:tgtEl>
                                          <p:spTgt spid="78"/>
                                        </p:tgtEl>
                                        <p:attrNameLst>
                                          <p:attrName>style.visibility</p:attrName>
                                        </p:attrNameLst>
                                      </p:cBhvr>
                                      <p:to>
                                        <p:strVal val="visible"/>
                                      </p:to>
                                    </p:set>
                                  </p:childTnLst>
                                </p:cTn>
                              </p:par>
                            </p:childTnLst>
                          </p:cTn>
                        </p:par>
                        <p:par>
                          <p:cTn id="208" fill="hold">
                            <p:stCondLst>
                              <p:cond delay="6800"/>
                            </p:stCondLst>
                            <p:childTnLst>
                              <p:par>
                                <p:cTn id="209" presetID="1" presetClass="entr" presetSubtype="0" fill="hold" nodeType="afterEffect">
                                  <p:stCondLst>
                                    <p:cond delay="100"/>
                                  </p:stCondLst>
                                  <p:childTnLst>
                                    <p:set>
                                      <p:cBhvr>
                                        <p:cTn id="210" dur="1" fill="hold">
                                          <p:stCondLst>
                                            <p:cond delay="0"/>
                                          </p:stCondLst>
                                        </p:cTn>
                                        <p:tgtEl>
                                          <p:spTgt spid="79"/>
                                        </p:tgtEl>
                                        <p:attrNameLst>
                                          <p:attrName>style.visibility</p:attrName>
                                        </p:attrNameLst>
                                      </p:cBhvr>
                                      <p:to>
                                        <p:strVal val="visible"/>
                                      </p:to>
                                    </p:set>
                                  </p:childTnLst>
                                </p:cTn>
                              </p:par>
                            </p:childTnLst>
                          </p:cTn>
                        </p:par>
                        <p:par>
                          <p:cTn id="211" fill="hold">
                            <p:stCondLst>
                              <p:cond delay="6900"/>
                            </p:stCondLst>
                            <p:childTnLst>
                              <p:par>
                                <p:cTn id="212" presetID="1" presetClass="entr" presetSubtype="0" fill="hold" nodeType="afterEffect">
                                  <p:stCondLst>
                                    <p:cond delay="100"/>
                                  </p:stCondLst>
                                  <p:childTnLst>
                                    <p:set>
                                      <p:cBhvr>
                                        <p:cTn id="213" dur="1" fill="hold">
                                          <p:stCondLst>
                                            <p:cond delay="0"/>
                                          </p:stCondLst>
                                        </p:cTn>
                                        <p:tgtEl>
                                          <p:spTgt spid="80"/>
                                        </p:tgtEl>
                                        <p:attrNameLst>
                                          <p:attrName>style.visibility</p:attrName>
                                        </p:attrNameLst>
                                      </p:cBhvr>
                                      <p:to>
                                        <p:strVal val="visible"/>
                                      </p:to>
                                    </p:set>
                                  </p:childTnLst>
                                </p:cTn>
                              </p:par>
                            </p:childTnLst>
                          </p:cTn>
                        </p:par>
                        <p:par>
                          <p:cTn id="214" fill="hold">
                            <p:stCondLst>
                              <p:cond delay="7000"/>
                            </p:stCondLst>
                            <p:childTnLst>
                              <p:par>
                                <p:cTn id="215" presetID="1" presetClass="entr" presetSubtype="0" fill="hold" nodeType="afterEffect">
                                  <p:stCondLst>
                                    <p:cond delay="100"/>
                                  </p:stCondLst>
                                  <p:childTnLst>
                                    <p:set>
                                      <p:cBhvr>
                                        <p:cTn id="216" dur="1" fill="hold">
                                          <p:stCondLst>
                                            <p:cond delay="0"/>
                                          </p:stCondLst>
                                        </p:cTn>
                                        <p:tgtEl>
                                          <p:spTgt spid="81"/>
                                        </p:tgtEl>
                                        <p:attrNameLst>
                                          <p:attrName>style.visibility</p:attrName>
                                        </p:attrNameLst>
                                      </p:cBhvr>
                                      <p:to>
                                        <p:strVal val="visible"/>
                                      </p:to>
                                    </p:set>
                                  </p:childTnLst>
                                </p:cTn>
                              </p:par>
                            </p:childTnLst>
                          </p:cTn>
                        </p:par>
                        <p:par>
                          <p:cTn id="217" fill="hold">
                            <p:stCondLst>
                              <p:cond delay="7100"/>
                            </p:stCondLst>
                            <p:childTnLst>
                              <p:par>
                                <p:cTn id="218" presetID="1" presetClass="entr" presetSubtype="0" fill="hold" nodeType="afterEffect">
                                  <p:stCondLst>
                                    <p:cond delay="100"/>
                                  </p:stCondLst>
                                  <p:childTnLst>
                                    <p:set>
                                      <p:cBhvr>
                                        <p:cTn id="219" dur="1" fill="hold">
                                          <p:stCondLst>
                                            <p:cond delay="0"/>
                                          </p:stCondLst>
                                        </p:cTn>
                                        <p:tgtEl>
                                          <p:spTgt spid="82"/>
                                        </p:tgtEl>
                                        <p:attrNameLst>
                                          <p:attrName>style.visibility</p:attrName>
                                        </p:attrNameLst>
                                      </p:cBhvr>
                                      <p:to>
                                        <p:strVal val="visible"/>
                                      </p:to>
                                    </p:set>
                                  </p:childTnLst>
                                </p:cTn>
                              </p:par>
                            </p:childTnLst>
                          </p:cTn>
                        </p:par>
                        <p:par>
                          <p:cTn id="220" fill="hold">
                            <p:stCondLst>
                              <p:cond delay="7200"/>
                            </p:stCondLst>
                            <p:childTnLst>
                              <p:par>
                                <p:cTn id="221" presetID="1" presetClass="entr" presetSubtype="0" fill="hold" nodeType="afterEffect">
                                  <p:stCondLst>
                                    <p:cond delay="100"/>
                                  </p:stCondLst>
                                  <p:childTnLst>
                                    <p:set>
                                      <p:cBhvr>
                                        <p:cTn id="222" dur="1" fill="hold">
                                          <p:stCondLst>
                                            <p:cond delay="0"/>
                                          </p:stCondLst>
                                        </p:cTn>
                                        <p:tgtEl>
                                          <p:spTgt spid="83"/>
                                        </p:tgtEl>
                                        <p:attrNameLst>
                                          <p:attrName>style.visibility</p:attrName>
                                        </p:attrNameLst>
                                      </p:cBhvr>
                                      <p:to>
                                        <p:strVal val="visible"/>
                                      </p:to>
                                    </p:set>
                                  </p:childTnLst>
                                </p:cTn>
                              </p:par>
                            </p:childTnLst>
                          </p:cTn>
                        </p:par>
                        <p:par>
                          <p:cTn id="223" fill="hold">
                            <p:stCondLst>
                              <p:cond delay="7300"/>
                            </p:stCondLst>
                            <p:childTnLst>
                              <p:par>
                                <p:cTn id="224" presetID="1" presetClass="entr" presetSubtype="0" fill="hold" nodeType="afterEffect">
                                  <p:stCondLst>
                                    <p:cond delay="100"/>
                                  </p:stCondLst>
                                  <p:childTnLst>
                                    <p:set>
                                      <p:cBhvr>
                                        <p:cTn id="225" dur="1" fill="hold">
                                          <p:stCondLst>
                                            <p:cond delay="0"/>
                                          </p:stCondLst>
                                        </p:cTn>
                                        <p:tgtEl>
                                          <p:spTgt spid="84"/>
                                        </p:tgtEl>
                                        <p:attrNameLst>
                                          <p:attrName>style.visibility</p:attrName>
                                        </p:attrNameLst>
                                      </p:cBhvr>
                                      <p:to>
                                        <p:strVal val="visible"/>
                                      </p:to>
                                    </p:set>
                                  </p:childTnLst>
                                </p:cTn>
                              </p:par>
                            </p:childTnLst>
                          </p:cTn>
                        </p:par>
                        <p:par>
                          <p:cTn id="226" fill="hold">
                            <p:stCondLst>
                              <p:cond delay="7400"/>
                            </p:stCondLst>
                            <p:childTnLst>
                              <p:par>
                                <p:cTn id="227" presetID="1" presetClass="entr" presetSubtype="0" fill="hold" nodeType="afterEffect">
                                  <p:stCondLst>
                                    <p:cond delay="100"/>
                                  </p:stCondLst>
                                  <p:childTnLst>
                                    <p:set>
                                      <p:cBhvr>
                                        <p:cTn id="228" dur="1" fill="hold">
                                          <p:stCondLst>
                                            <p:cond delay="0"/>
                                          </p:stCondLst>
                                        </p:cTn>
                                        <p:tgtEl>
                                          <p:spTgt spid="85"/>
                                        </p:tgtEl>
                                        <p:attrNameLst>
                                          <p:attrName>style.visibility</p:attrName>
                                        </p:attrNameLst>
                                      </p:cBhvr>
                                      <p:to>
                                        <p:strVal val="visible"/>
                                      </p:to>
                                    </p:set>
                                  </p:childTnLst>
                                </p:cTn>
                              </p:par>
                            </p:childTnLst>
                          </p:cTn>
                        </p:par>
                        <p:par>
                          <p:cTn id="229" fill="hold">
                            <p:stCondLst>
                              <p:cond delay="7500"/>
                            </p:stCondLst>
                            <p:childTnLst>
                              <p:par>
                                <p:cTn id="230" presetID="1" presetClass="entr" presetSubtype="0" fill="hold" nodeType="afterEffect">
                                  <p:stCondLst>
                                    <p:cond delay="100"/>
                                  </p:stCondLst>
                                  <p:childTnLst>
                                    <p:set>
                                      <p:cBhvr>
                                        <p:cTn id="231" dur="1" fill="hold">
                                          <p:stCondLst>
                                            <p:cond delay="0"/>
                                          </p:stCondLst>
                                        </p:cTn>
                                        <p:tgtEl>
                                          <p:spTgt spid="86"/>
                                        </p:tgtEl>
                                        <p:attrNameLst>
                                          <p:attrName>style.visibility</p:attrName>
                                        </p:attrNameLst>
                                      </p:cBhvr>
                                      <p:to>
                                        <p:strVal val="visible"/>
                                      </p:to>
                                    </p:set>
                                  </p:childTnLst>
                                </p:cTn>
                              </p:par>
                            </p:childTnLst>
                          </p:cTn>
                        </p:par>
                        <p:par>
                          <p:cTn id="232" fill="hold">
                            <p:stCondLst>
                              <p:cond delay="7600"/>
                            </p:stCondLst>
                            <p:childTnLst>
                              <p:par>
                                <p:cTn id="233" presetID="1" presetClass="entr" presetSubtype="0" fill="hold" nodeType="afterEffect">
                                  <p:stCondLst>
                                    <p:cond delay="100"/>
                                  </p:stCondLst>
                                  <p:childTnLst>
                                    <p:set>
                                      <p:cBhvr>
                                        <p:cTn id="234" dur="1" fill="hold">
                                          <p:stCondLst>
                                            <p:cond delay="0"/>
                                          </p:stCondLst>
                                        </p:cTn>
                                        <p:tgtEl>
                                          <p:spTgt spid="87"/>
                                        </p:tgtEl>
                                        <p:attrNameLst>
                                          <p:attrName>style.visibility</p:attrName>
                                        </p:attrNameLst>
                                      </p:cBhvr>
                                      <p:to>
                                        <p:strVal val="visible"/>
                                      </p:to>
                                    </p:set>
                                  </p:childTnLst>
                                </p:cTn>
                              </p:par>
                            </p:childTnLst>
                          </p:cTn>
                        </p:par>
                        <p:par>
                          <p:cTn id="235" fill="hold">
                            <p:stCondLst>
                              <p:cond delay="7700"/>
                            </p:stCondLst>
                            <p:childTnLst>
                              <p:par>
                                <p:cTn id="236" presetID="1" presetClass="entr" presetSubtype="0" fill="hold" nodeType="afterEffect">
                                  <p:stCondLst>
                                    <p:cond delay="100"/>
                                  </p:stCondLst>
                                  <p:childTnLst>
                                    <p:set>
                                      <p:cBhvr>
                                        <p:cTn id="237" dur="1" fill="hold">
                                          <p:stCondLst>
                                            <p:cond delay="0"/>
                                          </p:stCondLst>
                                        </p:cTn>
                                        <p:tgtEl>
                                          <p:spTgt spid="88"/>
                                        </p:tgtEl>
                                        <p:attrNameLst>
                                          <p:attrName>style.visibility</p:attrName>
                                        </p:attrNameLst>
                                      </p:cBhvr>
                                      <p:to>
                                        <p:strVal val="visible"/>
                                      </p:to>
                                    </p:set>
                                  </p:childTnLst>
                                </p:cTn>
                              </p:par>
                            </p:childTnLst>
                          </p:cTn>
                        </p:par>
                        <p:par>
                          <p:cTn id="238" fill="hold">
                            <p:stCondLst>
                              <p:cond delay="7800"/>
                            </p:stCondLst>
                            <p:childTnLst>
                              <p:par>
                                <p:cTn id="239" presetID="1" presetClass="entr" presetSubtype="0" fill="hold" nodeType="afterEffect">
                                  <p:stCondLst>
                                    <p:cond delay="100"/>
                                  </p:stCondLst>
                                  <p:childTnLst>
                                    <p:set>
                                      <p:cBhvr>
                                        <p:cTn id="240" dur="1" fill="hold">
                                          <p:stCondLst>
                                            <p:cond delay="0"/>
                                          </p:stCondLst>
                                        </p:cTn>
                                        <p:tgtEl>
                                          <p:spTgt spid="89"/>
                                        </p:tgtEl>
                                        <p:attrNameLst>
                                          <p:attrName>style.visibility</p:attrName>
                                        </p:attrNameLst>
                                      </p:cBhvr>
                                      <p:to>
                                        <p:strVal val="visible"/>
                                      </p:to>
                                    </p:set>
                                  </p:childTnLst>
                                </p:cTn>
                              </p:par>
                            </p:childTnLst>
                          </p:cTn>
                        </p:par>
                        <p:par>
                          <p:cTn id="241" fill="hold">
                            <p:stCondLst>
                              <p:cond delay="7900"/>
                            </p:stCondLst>
                            <p:childTnLst>
                              <p:par>
                                <p:cTn id="242" presetID="1" presetClass="entr" presetSubtype="0" fill="hold" nodeType="afterEffect">
                                  <p:stCondLst>
                                    <p:cond delay="100"/>
                                  </p:stCondLst>
                                  <p:childTnLst>
                                    <p:set>
                                      <p:cBhvr>
                                        <p:cTn id="243" dur="1" fill="hold">
                                          <p:stCondLst>
                                            <p:cond delay="0"/>
                                          </p:stCondLst>
                                        </p:cTn>
                                        <p:tgtEl>
                                          <p:spTgt spid="90"/>
                                        </p:tgtEl>
                                        <p:attrNameLst>
                                          <p:attrName>style.visibility</p:attrName>
                                        </p:attrNameLst>
                                      </p:cBhvr>
                                      <p:to>
                                        <p:strVal val="visible"/>
                                      </p:to>
                                    </p:set>
                                  </p:childTnLst>
                                </p:cTn>
                              </p:par>
                            </p:childTnLst>
                          </p:cTn>
                        </p:par>
                        <p:par>
                          <p:cTn id="244" fill="hold">
                            <p:stCondLst>
                              <p:cond delay="8000"/>
                            </p:stCondLst>
                            <p:childTnLst>
                              <p:par>
                                <p:cTn id="245" presetID="1" presetClass="entr" presetSubtype="0" fill="hold" nodeType="afterEffect">
                                  <p:stCondLst>
                                    <p:cond delay="100"/>
                                  </p:stCondLst>
                                  <p:childTnLst>
                                    <p:set>
                                      <p:cBhvr>
                                        <p:cTn id="246" dur="1" fill="hold">
                                          <p:stCondLst>
                                            <p:cond delay="0"/>
                                          </p:stCondLst>
                                        </p:cTn>
                                        <p:tgtEl>
                                          <p:spTgt spid="91"/>
                                        </p:tgtEl>
                                        <p:attrNameLst>
                                          <p:attrName>style.visibility</p:attrName>
                                        </p:attrNameLst>
                                      </p:cBhvr>
                                      <p:to>
                                        <p:strVal val="visible"/>
                                      </p:to>
                                    </p:set>
                                  </p:childTnLst>
                                </p:cTn>
                              </p:par>
                            </p:childTnLst>
                          </p:cTn>
                        </p:par>
                        <p:par>
                          <p:cTn id="247" fill="hold">
                            <p:stCondLst>
                              <p:cond delay="8100"/>
                            </p:stCondLst>
                            <p:childTnLst>
                              <p:par>
                                <p:cTn id="248" presetID="1" presetClass="entr" presetSubtype="0" fill="hold" nodeType="afterEffect">
                                  <p:stCondLst>
                                    <p:cond delay="100"/>
                                  </p:stCondLst>
                                  <p:childTnLst>
                                    <p:set>
                                      <p:cBhvr>
                                        <p:cTn id="249" dur="1" fill="hold">
                                          <p:stCondLst>
                                            <p:cond delay="0"/>
                                          </p:stCondLst>
                                        </p:cTn>
                                        <p:tgtEl>
                                          <p:spTgt spid="92"/>
                                        </p:tgtEl>
                                        <p:attrNameLst>
                                          <p:attrName>style.visibility</p:attrName>
                                        </p:attrNameLst>
                                      </p:cBhvr>
                                      <p:to>
                                        <p:strVal val="visible"/>
                                      </p:to>
                                    </p:set>
                                  </p:childTnLst>
                                </p:cTn>
                              </p:par>
                            </p:childTnLst>
                          </p:cTn>
                        </p:par>
                        <p:par>
                          <p:cTn id="250" fill="hold">
                            <p:stCondLst>
                              <p:cond delay="8200"/>
                            </p:stCondLst>
                            <p:childTnLst>
                              <p:par>
                                <p:cTn id="251" presetID="1" presetClass="entr" presetSubtype="0" fill="hold" nodeType="afterEffect">
                                  <p:stCondLst>
                                    <p:cond delay="100"/>
                                  </p:stCondLst>
                                  <p:childTnLst>
                                    <p:set>
                                      <p:cBhvr>
                                        <p:cTn id="252" dur="1" fill="hold">
                                          <p:stCondLst>
                                            <p:cond delay="0"/>
                                          </p:stCondLst>
                                        </p:cTn>
                                        <p:tgtEl>
                                          <p:spTgt spid="93"/>
                                        </p:tgtEl>
                                        <p:attrNameLst>
                                          <p:attrName>style.visibility</p:attrName>
                                        </p:attrNameLst>
                                      </p:cBhvr>
                                      <p:to>
                                        <p:strVal val="visible"/>
                                      </p:to>
                                    </p:set>
                                  </p:childTnLst>
                                </p:cTn>
                              </p:par>
                            </p:childTnLst>
                          </p:cTn>
                        </p:par>
                        <p:par>
                          <p:cTn id="253" fill="hold">
                            <p:stCondLst>
                              <p:cond delay="8300"/>
                            </p:stCondLst>
                            <p:childTnLst>
                              <p:par>
                                <p:cTn id="254" presetID="1" presetClass="entr" presetSubtype="0" fill="hold" nodeType="afterEffect">
                                  <p:stCondLst>
                                    <p:cond delay="100"/>
                                  </p:stCondLst>
                                  <p:childTnLst>
                                    <p:set>
                                      <p:cBhvr>
                                        <p:cTn id="255" dur="1" fill="hold">
                                          <p:stCondLst>
                                            <p:cond delay="0"/>
                                          </p:stCondLst>
                                        </p:cTn>
                                        <p:tgtEl>
                                          <p:spTgt spid="94"/>
                                        </p:tgtEl>
                                        <p:attrNameLst>
                                          <p:attrName>style.visibility</p:attrName>
                                        </p:attrNameLst>
                                      </p:cBhvr>
                                      <p:to>
                                        <p:strVal val="visible"/>
                                      </p:to>
                                    </p:set>
                                  </p:childTnLst>
                                </p:cTn>
                              </p:par>
                            </p:childTnLst>
                          </p:cTn>
                        </p:par>
                        <p:par>
                          <p:cTn id="256" fill="hold">
                            <p:stCondLst>
                              <p:cond delay="8400"/>
                            </p:stCondLst>
                            <p:childTnLst>
                              <p:par>
                                <p:cTn id="257" presetID="1" presetClass="entr" presetSubtype="0" fill="hold" nodeType="afterEffect">
                                  <p:stCondLst>
                                    <p:cond delay="100"/>
                                  </p:stCondLst>
                                  <p:childTnLst>
                                    <p:set>
                                      <p:cBhvr>
                                        <p:cTn id="258" dur="1" fill="hold">
                                          <p:stCondLst>
                                            <p:cond delay="0"/>
                                          </p:stCondLst>
                                        </p:cTn>
                                        <p:tgtEl>
                                          <p:spTgt spid="95"/>
                                        </p:tgtEl>
                                        <p:attrNameLst>
                                          <p:attrName>style.visibility</p:attrName>
                                        </p:attrNameLst>
                                      </p:cBhvr>
                                      <p:to>
                                        <p:strVal val="visible"/>
                                      </p:to>
                                    </p:set>
                                  </p:childTnLst>
                                </p:cTn>
                              </p:par>
                            </p:childTnLst>
                          </p:cTn>
                        </p:par>
                        <p:par>
                          <p:cTn id="259" fill="hold">
                            <p:stCondLst>
                              <p:cond delay="8500"/>
                            </p:stCondLst>
                            <p:childTnLst>
                              <p:par>
                                <p:cTn id="260" presetID="1" presetClass="entr" presetSubtype="0" fill="hold" nodeType="afterEffect">
                                  <p:stCondLst>
                                    <p:cond delay="100"/>
                                  </p:stCondLst>
                                  <p:childTnLst>
                                    <p:set>
                                      <p:cBhvr>
                                        <p:cTn id="261" dur="1" fill="hold">
                                          <p:stCondLst>
                                            <p:cond delay="0"/>
                                          </p:stCondLst>
                                        </p:cTn>
                                        <p:tgtEl>
                                          <p:spTgt spid="96"/>
                                        </p:tgtEl>
                                        <p:attrNameLst>
                                          <p:attrName>style.visibility</p:attrName>
                                        </p:attrNameLst>
                                      </p:cBhvr>
                                      <p:to>
                                        <p:strVal val="visible"/>
                                      </p:to>
                                    </p:set>
                                  </p:childTnLst>
                                </p:cTn>
                              </p:par>
                            </p:childTnLst>
                          </p:cTn>
                        </p:par>
                      </p:childTnLst>
                    </p:cTn>
                  </p:par>
                  <p:par>
                    <p:cTn id="262" fill="hold">
                      <p:stCondLst>
                        <p:cond delay="indefinite"/>
                      </p:stCondLst>
                      <p:childTnLst>
                        <p:par>
                          <p:cTn id="263" fill="hold">
                            <p:stCondLst>
                              <p:cond delay="0"/>
                            </p:stCondLst>
                            <p:childTnLst>
                              <p:par>
                                <p:cTn id="264" presetID="1" presetClass="entr" presetSubtype="0" fill="hold" grpId="0" nodeType="clickEffect">
                                  <p:stCondLst>
                                    <p:cond delay="0"/>
                                  </p:stCondLst>
                                  <p:childTnLst>
                                    <p:set>
                                      <p:cBhvr>
                                        <p:cTn id="26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p:cNvPicPr>
            <a:picLocks noChangeAspect="1" noChangeArrowheads="1"/>
          </p:cNvPicPr>
          <p:nvPr/>
        </p:nvPicPr>
        <p:blipFill>
          <a:blip r:embed="rId2">
            <a:extLst>
              <a:ext uri="{28A0092B-C50C-407E-A947-70E740481C1C}">
                <a14:useLocalDpi xmlns:a14="http://schemas.microsoft.com/office/drawing/2010/main" val="0"/>
              </a:ext>
            </a:extLst>
          </a:blip>
          <a:srcRect b="1195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3"/>
          <a:srcRect/>
          <a:stretch>
            <a:fillRect/>
          </a:stretch>
        </p:blipFill>
        <p:spPr bwMode="auto">
          <a:xfrm>
            <a:off x="2524125" y="1231901"/>
            <a:ext cx="7062788" cy="5197475"/>
          </a:xfrm>
          <a:prstGeom prst="rect">
            <a:avLst/>
          </a:prstGeom>
          <a:ln>
            <a:noFill/>
          </a:ln>
          <a:effectLst>
            <a:outerShdw blurRad="292100" dist="139700" dir="2700000" algn="tl" rotWithShape="0">
              <a:srgbClr val="333333">
                <a:alpha val="65000"/>
              </a:srgbClr>
            </a:outerShdw>
          </a:effectLst>
        </p:spPr>
      </p:pic>
      <p:pic>
        <p:nvPicPr>
          <p:cNvPr id="20483" name="Picture 3"/>
          <p:cNvPicPr>
            <a:picLocks noChangeAspect="1" noChangeArrowheads="1"/>
          </p:cNvPicPr>
          <p:nvPr/>
        </p:nvPicPr>
        <p:blipFill>
          <a:blip r:embed="rId4"/>
          <a:srcRect/>
          <a:stretch>
            <a:fillRect/>
          </a:stretch>
        </p:blipFill>
        <p:spPr bwMode="auto">
          <a:xfrm>
            <a:off x="3157538" y="1357313"/>
            <a:ext cx="5795962" cy="4972050"/>
          </a:xfrm>
          <a:prstGeom prst="rect">
            <a:avLst/>
          </a:prstGeom>
          <a:ln>
            <a:noFill/>
          </a:ln>
          <a:effectLst>
            <a:outerShdw blurRad="292100" dist="139700" dir="2700000" algn="tl" rotWithShape="0">
              <a:srgbClr val="333333">
                <a:alpha val="65000"/>
              </a:srgbClr>
            </a:outerShdw>
          </a:effectLst>
        </p:spPr>
      </p:pic>
      <p:pic>
        <p:nvPicPr>
          <p:cNvPr id="20486" name="Picture 6"/>
          <p:cNvPicPr>
            <a:picLocks noChangeAspect="1" noChangeArrowheads="1"/>
          </p:cNvPicPr>
          <p:nvPr/>
        </p:nvPicPr>
        <p:blipFill>
          <a:blip r:embed="rId5"/>
          <a:srcRect/>
          <a:stretch>
            <a:fillRect/>
          </a:stretch>
        </p:blipFill>
        <p:spPr bwMode="auto">
          <a:xfrm>
            <a:off x="2881314" y="1303339"/>
            <a:ext cx="7405687" cy="4897437"/>
          </a:xfrm>
          <a:prstGeom prst="rect">
            <a:avLst/>
          </a:prstGeom>
          <a:ln>
            <a:noFill/>
          </a:ln>
          <a:effectLst>
            <a:outerShdw blurRad="292100" dist="139700" dir="2700000" algn="tl" rotWithShape="0">
              <a:srgbClr val="333333">
                <a:alpha val="65000"/>
              </a:srgbClr>
            </a:outerShdw>
          </a:effectLst>
        </p:spPr>
      </p:pic>
      <p:pic>
        <p:nvPicPr>
          <p:cNvPr id="20485" name="Picture 5"/>
          <p:cNvPicPr>
            <a:picLocks noChangeAspect="1" noChangeArrowheads="1"/>
          </p:cNvPicPr>
          <p:nvPr/>
        </p:nvPicPr>
        <p:blipFill>
          <a:blip r:embed="rId6"/>
          <a:srcRect/>
          <a:stretch>
            <a:fillRect/>
          </a:stretch>
        </p:blipFill>
        <p:spPr bwMode="auto">
          <a:xfrm>
            <a:off x="2524125" y="1785939"/>
            <a:ext cx="7786688" cy="4281487"/>
          </a:xfrm>
          <a:prstGeom prst="rect">
            <a:avLst/>
          </a:prstGeom>
          <a:ln>
            <a:noFill/>
          </a:ln>
          <a:effectLst>
            <a:outerShdw blurRad="292100" dist="139700" dir="2700000" algn="tl" rotWithShape="0">
              <a:srgbClr val="333333">
                <a:alpha val="65000"/>
              </a:srgbClr>
            </a:outerShdw>
          </a:effectLst>
        </p:spPr>
      </p:pic>
      <p:pic>
        <p:nvPicPr>
          <p:cNvPr id="20484" name="Picture 4"/>
          <p:cNvPicPr>
            <a:picLocks noChangeAspect="1" noChangeArrowheads="1"/>
          </p:cNvPicPr>
          <p:nvPr/>
        </p:nvPicPr>
        <p:blipFill>
          <a:blip r:embed="rId7"/>
          <a:srcRect/>
          <a:stretch>
            <a:fillRect/>
          </a:stretch>
        </p:blipFill>
        <p:spPr bwMode="auto">
          <a:xfrm>
            <a:off x="2738439" y="1428751"/>
            <a:ext cx="7172325" cy="4797425"/>
          </a:xfrm>
          <a:prstGeom prst="rect">
            <a:avLst/>
          </a:prstGeom>
          <a:ln>
            <a:noFill/>
          </a:ln>
          <a:effectLst>
            <a:outerShdw blurRad="292100" dist="139700" dir="2700000" algn="tl" rotWithShape="0">
              <a:srgbClr val="333333">
                <a:alpha val="65000"/>
              </a:srgbClr>
            </a:outerShdw>
          </a:effectLst>
        </p:spPr>
      </p:pic>
      <p:sp>
        <p:nvSpPr>
          <p:cNvPr id="4" name="Title 3"/>
          <p:cNvSpPr>
            <a:spLocks noGrp="1"/>
          </p:cNvSpPr>
          <p:nvPr>
            <p:ph type="title"/>
          </p:nvPr>
        </p:nvSpPr>
        <p:spPr/>
        <p:txBody>
          <a:bodyPr/>
          <a:lstStyle/>
          <a:p>
            <a:r>
              <a:rPr lang="en-US" dirty="0"/>
              <a:t>Why use </a:t>
            </a:r>
            <a:r>
              <a:rPr lang="en-US" dirty="0" err="1"/>
              <a:t>Cyc</a:t>
            </a:r>
            <a:r>
              <a:rPr lang="en-US" dirty="0"/>
              <a:t>? – Logistic </a:t>
            </a:r>
            <a:r>
              <a:rPr lang="en-US" dirty="0" smtClean="0"/>
              <a:t>domain</a:t>
            </a:r>
            <a:endParaRPr lang="en-US" dirty="0"/>
          </a:p>
        </p:txBody>
      </p:sp>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419911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 calcmode="lin" valueType="num">
                                      <p:cBhvr>
                                        <p:cTn id="7" dur="500" fill="hold"/>
                                        <p:tgtEl>
                                          <p:spTgt spid="20483"/>
                                        </p:tgtEl>
                                        <p:attrNameLst>
                                          <p:attrName>ppt_w</p:attrName>
                                        </p:attrNameLst>
                                      </p:cBhvr>
                                      <p:tavLst>
                                        <p:tav tm="0">
                                          <p:val>
                                            <p:fltVal val="0"/>
                                          </p:val>
                                        </p:tav>
                                        <p:tav tm="100000">
                                          <p:val>
                                            <p:strVal val="#ppt_w"/>
                                          </p:val>
                                        </p:tav>
                                      </p:tavLst>
                                    </p:anim>
                                    <p:anim calcmode="lin" valueType="num">
                                      <p:cBhvr>
                                        <p:cTn id="8" dur="500" fill="hold"/>
                                        <p:tgtEl>
                                          <p:spTgt spid="20483"/>
                                        </p:tgtEl>
                                        <p:attrNameLst>
                                          <p:attrName>ppt_h</p:attrName>
                                        </p:attrNameLst>
                                      </p:cBhvr>
                                      <p:tavLst>
                                        <p:tav tm="0">
                                          <p:val>
                                            <p:fltVal val="0"/>
                                          </p:val>
                                        </p:tav>
                                        <p:tav tm="100000">
                                          <p:val>
                                            <p:strVal val="#ppt_h"/>
                                          </p:val>
                                        </p:tav>
                                      </p:tavLst>
                                    </p:anim>
                                    <p:animEffect transition="in" filter="fade">
                                      <p:cBhvr>
                                        <p:cTn id="9" dur="500"/>
                                        <p:tgtEl>
                                          <p:spTgt spid="2048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6"/>
                                        </p:tgtEl>
                                        <p:attrNameLst>
                                          <p:attrName>style.visibility</p:attrName>
                                        </p:attrNameLst>
                                      </p:cBhvr>
                                      <p:to>
                                        <p:strVal val="visible"/>
                                      </p:to>
                                    </p:set>
                                    <p:anim calcmode="lin" valueType="num">
                                      <p:cBhvr>
                                        <p:cTn id="14" dur="500" fill="hold"/>
                                        <p:tgtEl>
                                          <p:spTgt spid="20486"/>
                                        </p:tgtEl>
                                        <p:attrNameLst>
                                          <p:attrName>ppt_w</p:attrName>
                                        </p:attrNameLst>
                                      </p:cBhvr>
                                      <p:tavLst>
                                        <p:tav tm="0">
                                          <p:val>
                                            <p:fltVal val="0"/>
                                          </p:val>
                                        </p:tav>
                                        <p:tav tm="100000">
                                          <p:val>
                                            <p:strVal val="#ppt_w"/>
                                          </p:val>
                                        </p:tav>
                                      </p:tavLst>
                                    </p:anim>
                                    <p:anim calcmode="lin" valueType="num">
                                      <p:cBhvr>
                                        <p:cTn id="15" dur="500" fill="hold"/>
                                        <p:tgtEl>
                                          <p:spTgt spid="20486"/>
                                        </p:tgtEl>
                                        <p:attrNameLst>
                                          <p:attrName>ppt_h</p:attrName>
                                        </p:attrNameLst>
                                      </p:cBhvr>
                                      <p:tavLst>
                                        <p:tav tm="0">
                                          <p:val>
                                            <p:fltVal val="0"/>
                                          </p:val>
                                        </p:tav>
                                        <p:tav tm="100000">
                                          <p:val>
                                            <p:strVal val="#ppt_h"/>
                                          </p:val>
                                        </p:tav>
                                      </p:tavLst>
                                    </p:anim>
                                    <p:animEffect transition="in" filter="fade">
                                      <p:cBhvr>
                                        <p:cTn id="16" dur="500"/>
                                        <p:tgtEl>
                                          <p:spTgt spid="2048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5"/>
                                        </p:tgtEl>
                                        <p:attrNameLst>
                                          <p:attrName>style.visibility</p:attrName>
                                        </p:attrNameLst>
                                      </p:cBhvr>
                                      <p:to>
                                        <p:strVal val="visible"/>
                                      </p:to>
                                    </p:set>
                                    <p:anim calcmode="lin" valueType="num">
                                      <p:cBhvr>
                                        <p:cTn id="21" dur="500" fill="hold"/>
                                        <p:tgtEl>
                                          <p:spTgt spid="20485"/>
                                        </p:tgtEl>
                                        <p:attrNameLst>
                                          <p:attrName>ppt_w</p:attrName>
                                        </p:attrNameLst>
                                      </p:cBhvr>
                                      <p:tavLst>
                                        <p:tav tm="0">
                                          <p:val>
                                            <p:fltVal val="0"/>
                                          </p:val>
                                        </p:tav>
                                        <p:tav tm="100000">
                                          <p:val>
                                            <p:strVal val="#ppt_w"/>
                                          </p:val>
                                        </p:tav>
                                      </p:tavLst>
                                    </p:anim>
                                    <p:anim calcmode="lin" valueType="num">
                                      <p:cBhvr>
                                        <p:cTn id="22" dur="500" fill="hold"/>
                                        <p:tgtEl>
                                          <p:spTgt spid="20485"/>
                                        </p:tgtEl>
                                        <p:attrNameLst>
                                          <p:attrName>ppt_h</p:attrName>
                                        </p:attrNameLst>
                                      </p:cBhvr>
                                      <p:tavLst>
                                        <p:tav tm="0">
                                          <p:val>
                                            <p:fltVal val="0"/>
                                          </p:val>
                                        </p:tav>
                                        <p:tav tm="100000">
                                          <p:val>
                                            <p:strVal val="#ppt_h"/>
                                          </p:val>
                                        </p:tav>
                                      </p:tavLst>
                                    </p:anim>
                                    <p:animEffect transition="in" filter="fade">
                                      <p:cBhvr>
                                        <p:cTn id="23" dur="500"/>
                                        <p:tgtEl>
                                          <p:spTgt spid="2048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4"/>
                                        </p:tgtEl>
                                        <p:attrNameLst>
                                          <p:attrName>style.visibility</p:attrName>
                                        </p:attrNameLst>
                                      </p:cBhvr>
                                      <p:to>
                                        <p:strVal val="visible"/>
                                      </p:to>
                                    </p:set>
                                    <p:anim calcmode="lin" valueType="num">
                                      <p:cBhvr>
                                        <p:cTn id="28" dur="500" fill="hold"/>
                                        <p:tgtEl>
                                          <p:spTgt spid="20484"/>
                                        </p:tgtEl>
                                        <p:attrNameLst>
                                          <p:attrName>ppt_w</p:attrName>
                                        </p:attrNameLst>
                                      </p:cBhvr>
                                      <p:tavLst>
                                        <p:tav tm="0">
                                          <p:val>
                                            <p:fltVal val="0"/>
                                          </p:val>
                                        </p:tav>
                                        <p:tav tm="100000">
                                          <p:val>
                                            <p:strVal val="#ppt_w"/>
                                          </p:val>
                                        </p:tav>
                                      </p:tavLst>
                                    </p:anim>
                                    <p:anim calcmode="lin" valueType="num">
                                      <p:cBhvr>
                                        <p:cTn id="29" dur="500" fill="hold"/>
                                        <p:tgtEl>
                                          <p:spTgt spid="20484"/>
                                        </p:tgtEl>
                                        <p:attrNameLst>
                                          <p:attrName>ppt_h</p:attrName>
                                        </p:attrNameLst>
                                      </p:cBhvr>
                                      <p:tavLst>
                                        <p:tav tm="0">
                                          <p:val>
                                            <p:fltVal val="0"/>
                                          </p:val>
                                        </p:tav>
                                        <p:tav tm="100000">
                                          <p:val>
                                            <p:strVal val="#ppt_h"/>
                                          </p:val>
                                        </p:tav>
                                      </p:tavLst>
                                    </p:anim>
                                    <p:animEffect transition="in" filter="fade">
                                      <p:cBhvr>
                                        <p:cTn id="30"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Cyc System Architecture</a:t>
            </a:r>
            <a:endParaRPr lang="en-US" dirty="0"/>
          </a:p>
        </p:txBody>
      </p:sp>
      <p:pic>
        <p:nvPicPr>
          <p:cNvPr id="526" name="Picture 525"/>
          <p:cNvPicPr>
            <a:picLocks noChangeAspect="1"/>
          </p:cNvPicPr>
          <p:nvPr/>
        </p:nvPicPr>
        <p:blipFill>
          <a:blip r:embed="rId2"/>
          <a:stretch>
            <a:fillRect/>
          </a:stretch>
        </p:blipFill>
        <p:spPr>
          <a:xfrm>
            <a:off x="2290482" y="1219200"/>
            <a:ext cx="8964706" cy="6407053"/>
          </a:xfrm>
          <a:prstGeom prst="rect">
            <a:avLst/>
          </a:prstGeom>
        </p:spPr>
      </p:pic>
    </p:spTree>
    <p:extLst>
      <p:ext uri="{BB962C8B-B14F-4D97-AF65-F5344CB8AC3E}">
        <p14:creationId xmlns:p14="http://schemas.microsoft.com/office/powerpoint/2010/main" val="3853811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WHAT IS BEHIND (CYC</a:t>
            </a:r>
            <a:r>
              <a:rPr lang="en-US" dirty="0" smtClean="0"/>
              <a:t>)</a:t>
            </a:r>
            <a:endParaRPr lang="en-US" dirty="0"/>
          </a:p>
        </p:txBody>
      </p:sp>
      <p:sp>
        <p:nvSpPr>
          <p:cNvPr id="43" name="Line 6"/>
          <p:cNvSpPr>
            <a:spLocks noChangeShapeType="1"/>
          </p:cNvSpPr>
          <p:nvPr/>
        </p:nvSpPr>
        <p:spPr bwMode="auto">
          <a:xfrm flipV="1">
            <a:off x="3249930" y="1884017"/>
            <a:ext cx="4926330" cy="3291840"/>
          </a:xfrm>
          <a:prstGeom prst="line">
            <a:avLst/>
          </a:prstGeom>
          <a:ln w="19050">
            <a:headEnd/>
            <a:tailEnd type="triangle" w="med" len="med"/>
          </a:ln>
        </p:spPr>
        <p:style>
          <a:lnRef idx="2">
            <a:schemeClr val="dk1"/>
          </a:lnRef>
          <a:fillRef idx="0">
            <a:schemeClr val="dk1"/>
          </a:fillRef>
          <a:effectRef idx="1">
            <a:schemeClr val="dk1"/>
          </a:effectRef>
          <a:fontRef idx="minor">
            <a:schemeClr val="tx1"/>
          </a:fontRef>
        </p:style>
        <p:txBody>
          <a:bodyPr wrap="none" anchor="ctr"/>
          <a:lstStyle/>
          <a:p>
            <a:endParaRPr lang="en-US" sz="1620"/>
          </a:p>
        </p:txBody>
      </p:sp>
      <p:grpSp>
        <p:nvGrpSpPr>
          <p:cNvPr id="44" name="Group 7"/>
          <p:cNvGrpSpPr>
            <a:grpSpLocks/>
          </p:cNvGrpSpPr>
          <p:nvPr/>
        </p:nvGrpSpPr>
        <p:grpSpPr bwMode="auto">
          <a:xfrm>
            <a:off x="3284220" y="5158712"/>
            <a:ext cx="2400300" cy="285750"/>
            <a:chOff x="2832" y="2400"/>
            <a:chExt cx="1296" cy="200"/>
          </a:xfrm>
        </p:grpSpPr>
        <p:sp>
          <p:nvSpPr>
            <p:cNvPr id="45" name="Text Box 8"/>
            <p:cNvSpPr txBox="1">
              <a:spLocks noChangeArrowheads="1"/>
            </p:cNvSpPr>
            <p:nvPr/>
          </p:nvSpPr>
          <p:spPr bwMode="auto">
            <a:xfrm>
              <a:off x="2832" y="2400"/>
              <a:ext cx="86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dirty="0">
                  <a:latin typeface="Helvetica" panose="020B0604020202020204" pitchFamily="34" charset="0"/>
                </a:rPr>
                <a:t>amount known</a:t>
              </a:r>
            </a:p>
          </p:txBody>
        </p:sp>
        <p:sp>
          <p:nvSpPr>
            <p:cNvPr id="46" name="Line 9"/>
            <p:cNvSpPr>
              <a:spLocks noChangeShapeType="1"/>
            </p:cNvSpPr>
            <p:nvPr/>
          </p:nvSpPr>
          <p:spPr bwMode="auto">
            <a:xfrm>
              <a:off x="3522" y="2503"/>
              <a:ext cx="606" cy="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pSp>
      <p:grpSp>
        <p:nvGrpSpPr>
          <p:cNvPr id="47" name="Group 10"/>
          <p:cNvGrpSpPr>
            <a:grpSpLocks/>
          </p:cNvGrpSpPr>
          <p:nvPr/>
        </p:nvGrpSpPr>
        <p:grpSpPr bwMode="auto">
          <a:xfrm>
            <a:off x="2975611" y="2915793"/>
            <a:ext cx="285750" cy="2247710"/>
            <a:chOff x="900" y="1248"/>
            <a:chExt cx="200" cy="1166"/>
          </a:xfrm>
        </p:grpSpPr>
        <p:sp>
          <p:nvSpPr>
            <p:cNvPr id="48" name="Text Box 11"/>
            <p:cNvSpPr txBox="1">
              <a:spLocks noChangeArrowheads="1"/>
            </p:cNvSpPr>
            <p:nvPr/>
          </p:nvSpPr>
          <p:spPr bwMode="auto">
            <a:xfrm rot="16200000">
              <a:off x="568" y="1882"/>
              <a:ext cx="864"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dirty="0">
                  <a:latin typeface="Helvetica" panose="020B0604020202020204" pitchFamily="34" charset="0"/>
                </a:rPr>
                <a:t>rate of learning</a:t>
              </a:r>
            </a:p>
          </p:txBody>
        </p:sp>
        <p:sp>
          <p:nvSpPr>
            <p:cNvPr id="49" name="Line 12"/>
            <p:cNvSpPr>
              <a:spLocks noChangeShapeType="1"/>
            </p:cNvSpPr>
            <p:nvPr/>
          </p:nvSpPr>
          <p:spPr bwMode="auto">
            <a:xfrm>
              <a:off x="1008" y="1248"/>
              <a:ext cx="6" cy="496"/>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620">
                <a:ln w="19050">
                  <a:solidFill>
                    <a:schemeClr val="tx1"/>
                  </a:solidFill>
                </a:ln>
              </a:endParaRPr>
            </a:p>
          </p:txBody>
        </p:sp>
      </p:grpSp>
      <p:sp>
        <p:nvSpPr>
          <p:cNvPr id="50" name="Text Box 13"/>
          <p:cNvSpPr txBox="1">
            <a:spLocks noChangeArrowheads="1"/>
          </p:cNvSpPr>
          <p:nvPr/>
        </p:nvSpPr>
        <p:spPr bwMode="auto">
          <a:xfrm rot="19607415">
            <a:off x="6753225" y="2220961"/>
            <a:ext cx="185166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a:latin typeface="Arial" panose="020B0604020202020204" pitchFamily="34" charset="0"/>
              </a:rPr>
              <a:t>learning by discovery</a:t>
            </a:r>
          </a:p>
        </p:txBody>
      </p:sp>
      <p:sp>
        <p:nvSpPr>
          <p:cNvPr id="51" name="Line 14"/>
          <p:cNvSpPr>
            <a:spLocks noChangeShapeType="1"/>
          </p:cNvSpPr>
          <p:nvPr/>
        </p:nvSpPr>
        <p:spPr bwMode="auto">
          <a:xfrm>
            <a:off x="6753225" y="2364077"/>
            <a:ext cx="1429" cy="2811780"/>
          </a:xfrm>
          <a:prstGeom prst="line">
            <a:avLst/>
          </a:prstGeom>
          <a:noFill/>
          <a:ln w="28575">
            <a:solidFill>
              <a:srgbClr val="B1FA5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52" name="Line 15"/>
          <p:cNvSpPr>
            <a:spLocks noChangeShapeType="1"/>
          </p:cNvSpPr>
          <p:nvPr/>
        </p:nvSpPr>
        <p:spPr bwMode="auto">
          <a:xfrm flipV="1">
            <a:off x="3255645" y="4078577"/>
            <a:ext cx="3497580" cy="1429"/>
          </a:xfrm>
          <a:prstGeom prst="line">
            <a:avLst/>
          </a:prstGeom>
          <a:noFill/>
          <a:ln w="38100">
            <a:solidFill>
              <a:schemeClr val="accent6">
                <a:lumMod val="60000"/>
                <a:lumOff val="40000"/>
              </a:schemeClr>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53" name="Line 16"/>
          <p:cNvSpPr>
            <a:spLocks noChangeShapeType="1"/>
          </p:cNvSpPr>
          <p:nvPr/>
        </p:nvSpPr>
        <p:spPr bwMode="auto">
          <a:xfrm>
            <a:off x="6753225" y="4078577"/>
            <a:ext cx="1429" cy="1028700"/>
          </a:xfrm>
          <a:prstGeom prst="line">
            <a:avLst/>
          </a:prstGeom>
          <a:noFill/>
          <a:ln w="38100">
            <a:solidFill>
              <a:schemeClr val="accent6">
                <a:lumMod val="60000"/>
                <a:lumOff val="40000"/>
              </a:schemeClr>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55" name="Freeform 18"/>
          <p:cNvSpPr>
            <a:spLocks/>
          </p:cNvSpPr>
          <p:nvPr/>
        </p:nvSpPr>
        <p:spPr bwMode="auto">
          <a:xfrm>
            <a:off x="3255645" y="2364077"/>
            <a:ext cx="3497580" cy="2811780"/>
          </a:xfrm>
          <a:custGeom>
            <a:avLst/>
            <a:gdLst>
              <a:gd name="T0" fmla="*/ 0 w 2448"/>
              <a:gd name="T1" fmla="*/ 2147483647 h 1968"/>
              <a:gd name="T2" fmla="*/ 2147483647 w 2448"/>
              <a:gd name="T3" fmla="*/ 2147483647 h 1968"/>
              <a:gd name="T4" fmla="*/ 2147483647 w 2448"/>
              <a:gd name="T5" fmla="*/ 2147483647 h 1968"/>
              <a:gd name="T6" fmla="*/ 2147483647 w 2448"/>
              <a:gd name="T7" fmla="*/ 2147483647 h 1968"/>
              <a:gd name="T8" fmla="*/ 2147483647 w 2448"/>
              <a:gd name="T9" fmla="*/ 2147483647 h 1968"/>
              <a:gd name="T10" fmla="*/ 2147483647 w 2448"/>
              <a:gd name="T11" fmla="*/ 2147483647 h 1968"/>
              <a:gd name="T12" fmla="*/ 2147483647 w 2448"/>
              <a:gd name="T13" fmla="*/ 0 h 1968"/>
              <a:gd name="T14" fmla="*/ 0 60000 65536"/>
              <a:gd name="T15" fmla="*/ 0 60000 65536"/>
              <a:gd name="T16" fmla="*/ 0 60000 65536"/>
              <a:gd name="T17" fmla="*/ 0 60000 65536"/>
              <a:gd name="T18" fmla="*/ 0 60000 65536"/>
              <a:gd name="T19" fmla="*/ 0 60000 65536"/>
              <a:gd name="T20" fmla="*/ 0 60000 65536"/>
              <a:gd name="T21" fmla="*/ 0 w 2448"/>
              <a:gd name="T22" fmla="*/ 0 h 1968"/>
              <a:gd name="T23" fmla="*/ 2448 w 2448"/>
              <a:gd name="T24" fmla="*/ 1968 h 1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48" h="1968">
                <a:moveTo>
                  <a:pt x="0" y="1968"/>
                </a:moveTo>
                <a:cubicBezTo>
                  <a:pt x="272" y="1964"/>
                  <a:pt x="544" y="1960"/>
                  <a:pt x="720" y="1872"/>
                </a:cubicBezTo>
                <a:cubicBezTo>
                  <a:pt x="896" y="1784"/>
                  <a:pt x="968" y="1600"/>
                  <a:pt x="1056" y="1440"/>
                </a:cubicBezTo>
                <a:cubicBezTo>
                  <a:pt x="1144" y="1280"/>
                  <a:pt x="1192" y="1080"/>
                  <a:pt x="1248" y="912"/>
                </a:cubicBezTo>
                <a:cubicBezTo>
                  <a:pt x="1304" y="744"/>
                  <a:pt x="1320" y="560"/>
                  <a:pt x="1392" y="432"/>
                </a:cubicBezTo>
                <a:cubicBezTo>
                  <a:pt x="1464" y="304"/>
                  <a:pt x="1504" y="216"/>
                  <a:pt x="1680" y="144"/>
                </a:cubicBezTo>
                <a:cubicBezTo>
                  <a:pt x="1856" y="72"/>
                  <a:pt x="2152" y="36"/>
                  <a:pt x="2448" y="0"/>
                </a:cubicBezTo>
              </a:path>
            </a:pathLst>
          </a:custGeom>
          <a:noFill/>
          <a:ln w="28575">
            <a:solidFill>
              <a:srgbClr val="B1FA5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eaLnBrk="1" hangingPunct="1">
              <a:lnSpc>
                <a:spcPct val="90000"/>
              </a:lnSpc>
              <a:spcBef>
                <a:spcPct val="30000"/>
              </a:spcBef>
            </a:pPr>
            <a:endParaRPr lang="en-US" sz="2520"/>
          </a:p>
        </p:txBody>
      </p:sp>
      <p:sp>
        <p:nvSpPr>
          <p:cNvPr id="56" name="Rectangle Blue"/>
          <p:cNvSpPr>
            <a:spLocks noChangeArrowheads="1"/>
          </p:cNvSpPr>
          <p:nvPr/>
        </p:nvSpPr>
        <p:spPr bwMode="auto">
          <a:xfrm>
            <a:off x="3255645" y="4078577"/>
            <a:ext cx="1645920" cy="1097280"/>
          </a:xfrm>
          <a:prstGeom prst="rect">
            <a:avLst/>
          </a:prstGeom>
          <a:solidFill>
            <a:schemeClr val="accent6">
              <a:lumMod val="40000"/>
              <a:lumOff val="60000"/>
              <a:alpha val="50195"/>
            </a:schemeClr>
          </a:solidFill>
          <a:ln>
            <a:noFill/>
          </a:ln>
        </p:spPr>
        <p:txBody>
          <a:bodyPr wrap="none" anchor="ct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eaLnBrk="1" hangingPunct="1">
              <a:lnSpc>
                <a:spcPct val="90000"/>
              </a:lnSpc>
              <a:spcBef>
                <a:spcPct val="30000"/>
              </a:spcBef>
            </a:pPr>
            <a:endParaRPr lang="en-US" sz="2520"/>
          </a:p>
        </p:txBody>
      </p:sp>
      <p:sp>
        <p:nvSpPr>
          <p:cNvPr id="57" name="Text Box 20"/>
          <p:cNvSpPr txBox="1">
            <a:spLocks noChangeArrowheads="1"/>
          </p:cNvSpPr>
          <p:nvPr/>
        </p:nvSpPr>
        <p:spPr bwMode="auto">
          <a:xfrm>
            <a:off x="3392805" y="4009997"/>
            <a:ext cx="89154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2520" u="none" dirty="0">
                <a:latin typeface="Arial" panose="020B0604020202020204" pitchFamily="34" charset="0"/>
              </a:rPr>
              <a:t>CYC</a:t>
            </a:r>
            <a:endParaRPr lang="en-US" sz="2520" b="0" u="none" dirty="0">
              <a:latin typeface="Arial" panose="020B0604020202020204" pitchFamily="34" charset="0"/>
            </a:endParaRPr>
          </a:p>
        </p:txBody>
      </p:sp>
      <p:sp>
        <p:nvSpPr>
          <p:cNvPr id="58" name="Red square"/>
          <p:cNvSpPr txBox="1">
            <a:spLocks noChangeArrowheads="1"/>
          </p:cNvSpPr>
          <p:nvPr/>
        </p:nvSpPr>
        <p:spPr bwMode="auto">
          <a:xfrm rot="21055930">
            <a:off x="3255645" y="5497906"/>
            <a:ext cx="1508760" cy="1061829"/>
          </a:xfrm>
          <a:prstGeom prst="rect">
            <a:avLst/>
          </a:prstGeom>
          <a:noFill/>
          <a:ln w="38100" cap="rnd">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dirty="0">
                <a:latin typeface="Arial" panose="020B0604020202020204" pitchFamily="34" charset="0"/>
              </a:rPr>
              <a:t>1000 person-years</a:t>
            </a:r>
          </a:p>
          <a:p>
            <a:pPr>
              <a:spcBef>
                <a:spcPct val="50000"/>
              </a:spcBef>
            </a:pPr>
            <a:r>
              <a:rPr lang="en-US" sz="1260" b="0" u="none" dirty="0">
                <a:latin typeface="Arial" panose="020B0604020202020204" pitchFamily="34" charset="0"/>
              </a:rPr>
              <a:t> 29 real time years</a:t>
            </a:r>
          </a:p>
          <a:p>
            <a:pPr>
              <a:spcBef>
                <a:spcPct val="50000"/>
              </a:spcBef>
            </a:pPr>
            <a:r>
              <a:rPr lang="en-US" sz="1260" b="0" u="none" dirty="0">
                <a:latin typeface="Arial" panose="020B0604020202020204" pitchFamily="34" charset="0"/>
              </a:rPr>
              <a:t>~$98 million</a:t>
            </a:r>
          </a:p>
        </p:txBody>
      </p:sp>
      <p:grpSp>
        <p:nvGrpSpPr>
          <p:cNvPr id="59" name="Group 22"/>
          <p:cNvGrpSpPr>
            <a:grpSpLocks/>
          </p:cNvGrpSpPr>
          <p:nvPr/>
        </p:nvGrpSpPr>
        <p:grpSpPr bwMode="auto">
          <a:xfrm>
            <a:off x="6753225" y="5244439"/>
            <a:ext cx="2977515" cy="982981"/>
            <a:chOff x="3552" y="3312"/>
            <a:chExt cx="2084" cy="688"/>
          </a:xfrm>
        </p:grpSpPr>
        <p:grpSp>
          <p:nvGrpSpPr>
            <p:cNvPr id="60" name="Group 23"/>
            <p:cNvGrpSpPr>
              <a:grpSpLocks/>
            </p:cNvGrpSpPr>
            <p:nvPr/>
          </p:nvGrpSpPr>
          <p:grpSpPr bwMode="auto">
            <a:xfrm>
              <a:off x="3552" y="3312"/>
              <a:ext cx="2084" cy="688"/>
              <a:chOff x="3521" y="3312"/>
              <a:chExt cx="2115" cy="688"/>
            </a:xfrm>
          </p:grpSpPr>
          <p:sp>
            <p:nvSpPr>
              <p:cNvPr id="62" name="Text Box 24"/>
              <p:cNvSpPr txBox="1">
                <a:spLocks noChangeArrowheads="1"/>
              </p:cNvSpPr>
              <p:nvPr/>
            </p:nvSpPr>
            <p:spPr bwMode="auto">
              <a:xfrm rot="1805541">
                <a:off x="3521" y="3800"/>
                <a:ext cx="2115"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dirty="0">
                    <a:latin typeface="Arial" panose="020B0604020202020204" pitchFamily="34" charset="0"/>
                  </a:rPr>
                  <a:t>Frontier of human knowledge</a:t>
                </a:r>
              </a:p>
            </p:txBody>
          </p:sp>
          <p:sp>
            <p:nvSpPr>
              <p:cNvPr id="63" name="Line 25"/>
              <p:cNvSpPr>
                <a:spLocks noChangeShapeType="1"/>
              </p:cNvSpPr>
              <p:nvPr/>
            </p:nvSpPr>
            <p:spPr bwMode="auto">
              <a:xfrm flipH="1" flipV="1">
                <a:off x="3600" y="3312"/>
                <a:ext cx="144" cy="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9050">
                    <a:solidFill>
                      <a:srgbClr val="000000"/>
                    </a:solidFill>
                    <a:round/>
                    <a:headEnd/>
                    <a:tailEnd type="triangle" w="med" len="med"/>
                  </a14:hiddenLine>
                </a:ext>
              </a:extLst>
            </p:spPr>
            <p:txBody>
              <a:bodyPr wrap="none" anchor="ctr"/>
              <a:lstStyle/>
              <a:p>
                <a:endParaRPr lang="en-US" sz="1620"/>
              </a:p>
            </p:txBody>
          </p:sp>
        </p:grpSp>
        <p:sp>
          <p:nvSpPr>
            <p:cNvPr id="61" name="Line 26"/>
            <p:cNvSpPr>
              <a:spLocks noChangeShapeType="1"/>
            </p:cNvSpPr>
            <p:nvPr/>
          </p:nvSpPr>
          <p:spPr bwMode="auto">
            <a:xfrm flipH="1" flipV="1">
              <a:off x="3552" y="3312"/>
              <a:ext cx="192" cy="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620"/>
            </a:p>
          </p:txBody>
        </p:sp>
      </p:grpSp>
      <p:sp>
        <p:nvSpPr>
          <p:cNvPr id="65" name="Line 28"/>
          <p:cNvSpPr>
            <a:spLocks noChangeShapeType="1"/>
          </p:cNvSpPr>
          <p:nvPr/>
        </p:nvSpPr>
        <p:spPr bwMode="auto">
          <a:xfrm flipH="1">
            <a:off x="6753225" y="5175857"/>
            <a:ext cx="1577340" cy="1429"/>
          </a:xfrm>
          <a:prstGeom prst="line">
            <a:avLst/>
          </a:prstGeom>
          <a:noFill/>
          <a:ln w="38100">
            <a:solidFill>
              <a:srgbClr val="66FF66"/>
            </a:solidFill>
            <a:prstDash val="dash"/>
            <a:round/>
            <a:headEnd type="arrow" w="med" len="me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67" name="Line 30"/>
          <p:cNvSpPr>
            <a:spLocks noChangeShapeType="1"/>
          </p:cNvSpPr>
          <p:nvPr/>
        </p:nvSpPr>
        <p:spPr bwMode="auto">
          <a:xfrm>
            <a:off x="4518661" y="2906077"/>
            <a:ext cx="4685" cy="2269780"/>
          </a:xfrm>
          <a:prstGeom prst="line">
            <a:avLst/>
          </a:prstGeom>
          <a:noFill/>
          <a:ln w="38100" cmpd="dbl">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68" name="Text Box 1984"/>
          <p:cNvSpPr txBox="1">
            <a:spLocks noChangeArrowheads="1"/>
          </p:cNvSpPr>
          <p:nvPr/>
        </p:nvSpPr>
        <p:spPr bwMode="auto">
          <a:xfrm rot="16239218">
            <a:off x="2707005" y="2220961"/>
            <a:ext cx="82296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a:latin typeface="Arial" panose="020B0604020202020204" pitchFamily="34" charset="0"/>
              </a:rPr>
              <a:t>1984</a:t>
            </a:r>
          </a:p>
        </p:txBody>
      </p:sp>
      <p:sp>
        <p:nvSpPr>
          <p:cNvPr id="70" name="Red arrow"/>
          <p:cNvSpPr>
            <a:spLocks/>
          </p:cNvSpPr>
          <p:nvPr/>
        </p:nvSpPr>
        <p:spPr bwMode="auto">
          <a:xfrm rot="20507360">
            <a:off x="4541521" y="4843642"/>
            <a:ext cx="1713470" cy="441339"/>
          </a:xfrm>
          <a:custGeom>
            <a:avLst/>
            <a:gdLst>
              <a:gd name="T0" fmla="*/ 0 w 842"/>
              <a:gd name="T1" fmla="*/ 2147483647 h 1247"/>
              <a:gd name="T2" fmla="*/ 2147483647 w 842"/>
              <a:gd name="T3" fmla="*/ 2147483647 h 1247"/>
              <a:gd name="T4" fmla="*/ 2147483647 w 842"/>
              <a:gd name="T5" fmla="*/ 2147483647 h 1247"/>
              <a:gd name="T6" fmla="*/ 2147483647 w 842"/>
              <a:gd name="T7" fmla="*/ 2147483647 h 1247"/>
              <a:gd name="T8" fmla="*/ 2147483647 w 842"/>
              <a:gd name="T9" fmla="*/ 2147483647 h 1247"/>
              <a:gd name="T10" fmla="*/ 2147483647 w 842"/>
              <a:gd name="T11" fmla="*/ 2147483647 h 1247"/>
              <a:gd name="T12" fmla="*/ 2147483647 w 842"/>
              <a:gd name="T13" fmla="*/ 2147483647 h 1247"/>
              <a:gd name="T14" fmla="*/ 2147483647 w 842"/>
              <a:gd name="T15" fmla="*/ 0 h 1247"/>
              <a:gd name="T16" fmla="*/ 0 60000 65536"/>
              <a:gd name="T17" fmla="*/ 0 60000 65536"/>
              <a:gd name="T18" fmla="*/ 0 60000 65536"/>
              <a:gd name="T19" fmla="*/ 0 60000 65536"/>
              <a:gd name="T20" fmla="*/ 0 60000 65536"/>
              <a:gd name="T21" fmla="*/ 0 60000 65536"/>
              <a:gd name="T22" fmla="*/ 0 60000 65536"/>
              <a:gd name="T23" fmla="*/ 0 60000 65536"/>
              <a:gd name="T24" fmla="*/ 0 w 842"/>
              <a:gd name="T25" fmla="*/ 0 h 1247"/>
              <a:gd name="T26" fmla="*/ 842 w 842"/>
              <a:gd name="T27" fmla="*/ 1247 h 12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2" h="1247">
                <a:moveTo>
                  <a:pt x="0" y="1247"/>
                </a:moveTo>
                <a:cubicBezTo>
                  <a:pt x="32" y="1242"/>
                  <a:pt x="125" y="1238"/>
                  <a:pt x="192" y="1217"/>
                </a:cubicBezTo>
                <a:cubicBezTo>
                  <a:pt x="259" y="1196"/>
                  <a:pt x="323" y="1171"/>
                  <a:pt x="402" y="1121"/>
                </a:cubicBezTo>
                <a:cubicBezTo>
                  <a:pt x="481" y="1071"/>
                  <a:pt x="595" y="1002"/>
                  <a:pt x="666" y="917"/>
                </a:cubicBezTo>
                <a:cubicBezTo>
                  <a:pt x="737" y="832"/>
                  <a:pt x="818" y="719"/>
                  <a:pt x="830" y="612"/>
                </a:cubicBezTo>
                <a:cubicBezTo>
                  <a:pt x="842" y="505"/>
                  <a:pt x="806" y="364"/>
                  <a:pt x="738" y="272"/>
                </a:cubicBezTo>
                <a:cubicBezTo>
                  <a:pt x="670" y="180"/>
                  <a:pt x="523" y="107"/>
                  <a:pt x="420" y="62"/>
                </a:cubicBezTo>
                <a:cubicBezTo>
                  <a:pt x="318" y="17"/>
                  <a:pt x="220" y="9"/>
                  <a:pt x="122" y="0"/>
                </a:cubicBezTo>
              </a:path>
            </a:pathLst>
          </a:custGeom>
          <a:noFill/>
          <a:ln w="38100" cap="rnd">
            <a:solidFill>
              <a:srgbClr val="FF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eaLnBrk="1" hangingPunct="1">
              <a:lnSpc>
                <a:spcPct val="90000"/>
              </a:lnSpc>
              <a:spcBef>
                <a:spcPct val="30000"/>
              </a:spcBef>
            </a:pPr>
            <a:endParaRPr lang="en-US" sz="2520"/>
          </a:p>
        </p:txBody>
      </p:sp>
      <p:sp>
        <p:nvSpPr>
          <p:cNvPr id="71" name="Text Box Today"/>
          <p:cNvSpPr txBox="1">
            <a:spLocks noChangeArrowheads="1"/>
          </p:cNvSpPr>
          <p:nvPr/>
        </p:nvSpPr>
        <p:spPr bwMode="auto">
          <a:xfrm rot="16239218">
            <a:off x="4111865" y="2220961"/>
            <a:ext cx="822960" cy="2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1260" b="0" u="none" dirty="0">
                <a:latin typeface="Arial" panose="020B0604020202020204" pitchFamily="34" charset="0"/>
              </a:rPr>
              <a:t>today</a:t>
            </a:r>
          </a:p>
        </p:txBody>
      </p:sp>
      <p:sp>
        <p:nvSpPr>
          <p:cNvPr id="73" name="Text Box 36"/>
          <p:cNvSpPr txBox="1">
            <a:spLocks noChangeArrowheads="1"/>
          </p:cNvSpPr>
          <p:nvPr/>
        </p:nvSpPr>
        <p:spPr bwMode="auto">
          <a:xfrm rot="12323">
            <a:off x="3118485" y="3798033"/>
            <a:ext cx="3703320" cy="3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lgn="ctr">
              <a:lnSpc>
                <a:spcPct val="115000"/>
              </a:lnSpc>
              <a:spcBef>
                <a:spcPct val="50000"/>
              </a:spcBef>
            </a:pPr>
            <a:r>
              <a:rPr lang="en-US" sz="1260" b="0" u="none">
                <a:latin typeface="Arial" panose="020B0604020202020204" pitchFamily="34" charset="0"/>
              </a:rPr>
              <a:t> codify</a:t>
            </a:r>
            <a:r>
              <a:rPr lang="en-US" sz="720" b="0" u="none">
                <a:latin typeface="Arial" panose="020B0604020202020204" pitchFamily="34" charset="0"/>
              </a:rPr>
              <a:t> </a:t>
            </a:r>
            <a:r>
              <a:rPr lang="en-US" sz="1260" b="0" u="none">
                <a:latin typeface="Arial" panose="020B0604020202020204" pitchFamily="34" charset="0"/>
              </a:rPr>
              <a:t>&amp;</a:t>
            </a:r>
            <a:r>
              <a:rPr lang="en-US" sz="720" b="0" u="none">
                <a:latin typeface="Arial" panose="020B0604020202020204" pitchFamily="34" charset="0"/>
              </a:rPr>
              <a:t> </a:t>
            </a:r>
            <a:r>
              <a:rPr lang="en-US" sz="1260" b="0" u="none">
                <a:latin typeface="Arial" panose="020B0604020202020204" pitchFamily="34" charset="0"/>
              </a:rPr>
              <a:t>enter each piece of knowledge, by hand </a:t>
            </a:r>
          </a:p>
        </p:txBody>
      </p:sp>
      <p:grpSp>
        <p:nvGrpSpPr>
          <p:cNvPr id="40" name="Group 3"/>
          <p:cNvGrpSpPr>
            <a:grpSpLocks/>
          </p:cNvGrpSpPr>
          <p:nvPr/>
        </p:nvGrpSpPr>
        <p:grpSpPr bwMode="auto">
          <a:xfrm>
            <a:off x="3255645" y="2089757"/>
            <a:ext cx="5360670" cy="3086100"/>
            <a:chOff x="1104" y="864"/>
            <a:chExt cx="3744" cy="1776"/>
          </a:xfrm>
        </p:grpSpPr>
        <p:sp>
          <p:nvSpPr>
            <p:cNvPr id="41" name="Line 4"/>
            <p:cNvSpPr>
              <a:spLocks noChangeShapeType="1"/>
            </p:cNvSpPr>
            <p:nvPr/>
          </p:nvSpPr>
          <p:spPr bwMode="auto">
            <a:xfrm>
              <a:off x="1104" y="864"/>
              <a:ext cx="0" cy="1776"/>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wrap="none" anchor="ctr"/>
            <a:lstStyle/>
            <a:p>
              <a:endParaRPr lang="en-US" sz="1620"/>
            </a:p>
          </p:txBody>
        </p:sp>
        <p:sp>
          <p:nvSpPr>
            <p:cNvPr id="42" name="Line 5"/>
            <p:cNvSpPr>
              <a:spLocks noChangeShapeType="1"/>
            </p:cNvSpPr>
            <p:nvPr/>
          </p:nvSpPr>
          <p:spPr bwMode="auto">
            <a:xfrm>
              <a:off x="1104" y="2640"/>
              <a:ext cx="3744" cy="0"/>
            </a:xfrm>
            <a:prstGeom prst="line">
              <a:avLst/>
            </a:prstGeom>
            <a:ln>
              <a:headEnd/>
              <a:tailEnd/>
            </a:ln>
          </p:spPr>
          <p:style>
            <a:lnRef idx="3">
              <a:schemeClr val="accent1"/>
            </a:lnRef>
            <a:fillRef idx="0">
              <a:schemeClr val="accent1"/>
            </a:fillRef>
            <a:effectRef idx="2">
              <a:schemeClr val="accent1"/>
            </a:effectRef>
            <a:fontRef idx="minor">
              <a:schemeClr val="tx1"/>
            </a:fontRef>
          </p:style>
          <p:txBody>
            <a:bodyPr wrap="none" anchor="ctr"/>
            <a:lstStyle/>
            <a:p>
              <a:endParaRPr lang="en-US" sz="1620"/>
            </a:p>
          </p:txBody>
        </p:sp>
      </p:grpSp>
      <p:sp>
        <p:nvSpPr>
          <p:cNvPr id="54" name="Text Box 17"/>
          <p:cNvSpPr txBox="1">
            <a:spLocks noChangeArrowheads="1"/>
          </p:cNvSpPr>
          <p:nvPr/>
        </p:nvSpPr>
        <p:spPr bwMode="auto">
          <a:xfrm rot="21008932">
            <a:off x="5038725" y="2219235"/>
            <a:ext cx="2167414" cy="53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lgn="ctr">
              <a:spcBef>
                <a:spcPct val="30000"/>
              </a:spcBef>
            </a:pPr>
            <a:r>
              <a:rPr lang="en-US" sz="1260" b="0" u="none">
                <a:latin typeface="Arial" panose="020B0604020202020204" pitchFamily="34" charset="0"/>
              </a:rPr>
              <a:t>learning via </a:t>
            </a:r>
          </a:p>
          <a:p>
            <a:pPr algn="ctr">
              <a:spcBef>
                <a:spcPct val="30000"/>
              </a:spcBef>
            </a:pPr>
            <a:r>
              <a:rPr lang="en-US" sz="1260" b="0" u="none">
                <a:latin typeface="Arial" panose="020B0604020202020204" pitchFamily="34" charset="0"/>
              </a:rPr>
              <a:t>natural language</a:t>
            </a:r>
          </a:p>
        </p:txBody>
      </p:sp>
      <p:sp>
        <p:nvSpPr>
          <p:cNvPr id="66" name="Line 29"/>
          <p:cNvSpPr>
            <a:spLocks noChangeShapeType="1"/>
          </p:cNvSpPr>
          <p:nvPr/>
        </p:nvSpPr>
        <p:spPr bwMode="auto">
          <a:xfrm>
            <a:off x="6753225" y="5107277"/>
            <a:ext cx="1429" cy="137160"/>
          </a:xfrm>
          <a:prstGeom prst="line">
            <a:avLst/>
          </a:prstGeom>
          <a:noFill/>
          <a:ln w="38100" cmpd="dbl">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sz="1620"/>
          </a:p>
        </p:txBody>
      </p:sp>
      <p:sp>
        <p:nvSpPr>
          <p:cNvPr id="36" name="Rectangle 35"/>
          <p:cNvSpPr/>
          <p:nvPr/>
        </p:nvSpPr>
        <p:spPr>
          <a:xfrm>
            <a:off x="6157965" y="6409961"/>
            <a:ext cx="4345201" cy="329193"/>
          </a:xfrm>
          <a:prstGeom prst="rect">
            <a:avLst/>
          </a:prstGeom>
        </p:spPr>
        <p:txBody>
          <a:bodyPr wrap="square">
            <a:spAutoFit/>
          </a:bodyPr>
          <a:lstStyle/>
          <a:p>
            <a:pPr eaLnBrk="1" hangingPunct="1">
              <a:lnSpc>
                <a:spcPct val="95000"/>
              </a:lnSpc>
            </a:pPr>
            <a:r>
              <a:rPr lang="en-US" sz="1620" dirty="0">
                <a:solidFill>
                  <a:schemeClr val="bg1"/>
                </a:solidFill>
                <a:latin typeface="Adobe Fan Heiti Std B" pitchFamily="34" charset="-128"/>
                <a:ea typeface="Adobe Fan Heiti Std B" pitchFamily="34" charset="-128"/>
              </a:rPr>
              <a:t>(Based on the slide by Doug Lenat)</a:t>
            </a:r>
          </a:p>
        </p:txBody>
      </p:sp>
      <p:sp>
        <p:nvSpPr>
          <p:cNvPr id="7" name="Freeform 6"/>
          <p:cNvSpPr/>
          <p:nvPr/>
        </p:nvSpPr>
        <p:spPr>
          <a:xfrm>
            <a:off x="4547235" y="4017645"/>
            <a:ext cx="394335" cy="788670"/>
          </a:xfrm>
          <a:custGeom>
            <a:avLst/>
            <a:gdLst>
              <a:gd name="connsiteX0" fmla="*/ 0 w 425450"/>
              <a:gd name="connsiteY0" fmla="*/ 876300 h 876300"/>
              <a:gd name="connsiteX1" fmla="*/ 190500 w 425450"/>
              <a:gd name="connsiteY1" fmla="*/ 558800 h 876300"/>
              <a:gd name="connsiteX2" fmla="*/ 425450 w 425450"/>
              <a:gd name="connsiteY2" fmla="*/ 0 h 876300"/>
              <a:gd name="connsiteX3" fmla="*/ 425450 w 425450"/>
              <a:gd name="connsiteY3" fmla="*/ 0 h 876300"/>
              <a:gd name="connsiteX4" fmla="*/ 425450 w 425450"/>
              <a:gd name="connsiteY4" fmla="*/ 0 h 876300"/>
              <a:gd name="connsiteX5" fmla="*/ 425450 w 425450"/>
              <a:gd name="connsiteY5" fmla="*/ 0 h 876300"/>
              <a:gd name="connsiteX6" fmla="*/ 425450 w 425450"/>
              <a:gd name="connsiteY6" fmla="*/ 0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5450" h="876300">
                <a:moveTo>
                  <a:pt x="0" y="876300"/>
                </a:moveTo>
                <a:cubicBezTo>
                  <a:pt x="59796" y="790575"/>
                  <a:pt x="119592" y="704850"/>
                  <a:pt x="190500" y="558800"/>
                </a:cubicBezTo>
                <a:cubicBezTo>
                  <a:pt x="261408" y="412750"/>
                  <a:pt x="425450" y="0"/>
                  <a:pt x="425450" y="0"/>
                </a:cubicBezTo>
                <a:lnTo>
                  <a:pt x="425450" y="0"/>
                </a:lnTo>
                <a:lnTo>
                  <a:pt x="425450" y="0"/>
                </a:lnTo>
                <a:lnTo>
                  <a:pt x="425450" y="0"/>
                </a:lnTo>
                <a:lnTo>
                  <a:pt x="425450" y="0"/>
                </a:ln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p>
        </p:txBody>
      </p:sp>
      <p:sp>
        <p:nvSpPr>
          <p:cNvPr id="243" name="Text Box 20"/>
          <p:cNvSpPr txBox="1">
            <a:spLocks noChangeArrowheads="1"/>
          </p:cNvSpPr>
          <p:nvPr/>
        </p:nvSpPr>
        <p:spPr bwMode="auto">
          <a:xfrm>
            <a:off x="4665191" y="4456019"/>
            <a:ext cx="666230"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u="sng">
                <a:solidFill>
                  <a:schemeClr val="tx1"/>
                </a:solidFill>
                <a:latin typeface="Times New Roman" panose="02020603050405020304" pitchFamily="18" charset="0"/>
              </a:defRPr>
            </a:lvl1pPr>
            <a:lvl2pPr marL="742950" indent="-285750" eaLnBrk="0" hangingPunct="0">
              <a:defRPr sz="2800" b="1" u="sng">
                <a:solidFill>
                  <a:schemeClr val="tx1"/>
                </a:solidFill>
                <a:latin typeface="Times New Roman" panose="02020603050405020304" pitchFamily="18" charset="0"/>
              </a:defRPr>
            </a:lvl2pPr>
            <a:lvl3pPr marL="1143000" indent="-228600" eaLnBrk="0" hangingPunct="0">
              <a:defRPr sz="2800" b="1" u="sng">
                <a:solidFill>
                  <a:schemeClr val="tx1"/>
                </a:solidFill>
                <a:latin typeface="Times New Roman" panose="02020603050405020304" pitchFamily="18" charset="0"/>
              </a:defRPr>
            </a:lvl3pPr>
            <a:lvl4pPr marL="1600200" indent="-228600" eaLnBrk="0" hangingPunct="0">
              <a:defRPr sz="2800" b="1" u="sng">
                <a:solidFill>
                  <a:schemeClr val="tx1"/>
                </a:solidFill>
                <a:latin typeface="Times New Roman" panose="02020603050405020304" pitchFamily="18" charset="0"/>
              </a:defRPr>
            </a:lvl4pPr>
            <a:lvl5pPr marL="2057400" indent="-228600" eaLnBrk="0" hangingPunct="0">
              <a:defRPr sz="2800" b="1" u="sng">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b="1" u="sng">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b="1" u="sng">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b="1" u="sng">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b="1" u="sng">
                <a:solidFill>
                  <a:schemeClr val="tx1"/>
                </a:solidFill>
                <a:latin typeface="Times New Roman" panose="02020603050405020304" pitchFamily="18" charset="0"/>
              </a:defRPr>
            </a:lvl9pPr>
          </a:lstStyle>
          <a:p>
            <a:pPr>
              <a:spcBef>
                <a:spcPct val="50000"/>
              </a:spcBef>
            </a:pPr>
            <a:r>
              <a:rPr lang="en-US" sz="2520" u="none" dirty="0">
                <a:latin typeface="Arial" panose="020B0604020202020204" pitchFamily="34" charset="0"/>
              </a:rPr>
              <a:t>CC</a:t>
            </a:r>
            <a:endParaRPr lang="en-US" sz="2520" b="0" u="none" dirty="0">
              <a:latin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188" y="0"/>
            <a:ext cx="3857625" cy="6858000"/>
          </a:xfrm>
          <a:prstGeom prst="rect">
            <a:avLst/>
          </a:prstGeom>
        </p:spPr>
      </p:pic>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1569864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000"/>
                            </p:stCondLst>
                            <p:childTnLst>
                              <p:par>
                                <p:cTn id="13" presetID="17" presetClass="entr" presetSubtype="8"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ppt_x</p:attrName>
                                        </p:attrNameLst>
                                      </p:cBhvr>
                                      <p:tavLst>
                                        <p:tav tm="0">
                                          <p:val>
                                            <p:strVal val="#ppt_x-#ppt_w/2"/>
                                          </p:val>
                                        </p:tav>
                                        <p:tav tm="100000">
                                          <p:val>
                                            <p:strVal val="#ppt_x"/>
                                          </p:val>
                                        </p:tav>
                                      </p:tavLst>
                                    </p:anim>
                                    <p:anim calcmode="lin" valueType="num">
                                      <p:cBhvr>
                                        <p:cTn id="16" dur="500" fill="hold"/>
                                        <p:tgtEl>
                                          <p:spTgt spid="43"/>
                                        </p:tgtEl>
                                        <p:attrNameLst>
                                          <p:attrName>ppt_y</p:attrName>
                                        </p:attrNameLst>
                                      </p:cBhvr>
                                      <p:tavLst>
                                        <p:tav tm="0">
                                          <p:val>
                                            <p:strVal val="#ppt_y"/>
                                          </p:val>
                                        </p:tav>
                                        <p:tav tm="100000">
                                          <p:val>
                                            <p:strVal val="#ppt_y"/>
                                          </p:val>
                                        </p:tav>
                                      </p:tavLst>
                                    </p:anim>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 presetClass="entr" presetSubtype="12" fill="hold" grpId="0" nodeType="afterEffect">
                                  <p:stCondLst>
                                    <p:cond delay="0"/>
                                  </p:stCondLst>
                                  <p:childTnLst>
                                    <p:set>
                                      <p:cBhvr>
                                        <p:cTn id="21" dur="1" fill="hold">
                                          <p:stCondLst>
                                            <p:cond delay="0"/>
                                          </p:stCondLst>
                                        </p:cTn>
                                        <p:tgtEl>
                                          <p:spTgt spid="50"/>
                                        </p:tgtEl>
                                        <p:attrNameLst>
                                          <p:attrName>style.visibility</p:attrName>
                                        </p:attrNameLst>
                                      </p:cBhvr>
                                      <p:to>
                                        <p:strVal val="visible"/>
                                      </p:to>
                                    </p:set>
                                    <p:anim calcmode="lin" valueType="num">
                                      <p:cBhvr additive="base">
                                        <p:cTn id="22" dur="500" fill="hold"/>
                                        <p:tgtEl>
                                          <p:spTgt spid="50"/>
                                        </p:tgtEl>
                                        <p:attrNameLst>
                                          <p:attrName>ppt_x</p:attrName>
                                        </p:attrNameLst>
                                      </p:cBhvr>
                                      <p:tavLst>
                                        <p:tav tm="0">
                                          <p:val>
                                            <p:strVal val="0-#ppt_w/2"/>
                                          </p:val>
                                        </p:tav>
                                        <p:tav tm="100000">
                                          <p:val>
                                            <p:strVal val="#ppt_x"/>
                                          </p:val>
                                        </p:tav>
                                      </p:tavLst>
                                    </p:anim>
                                    <p:anim calcmode="lin" valueType="num">
                                      <p:cBhvr additive="base">
                                        <p:cTn id="2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500"/>
                                        <p:tgtEl>
                                          <p:spTgt spid="55"/>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ipe(left)">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slide(fromRight)">
                                      <p:cBhvr>
                                        <p:cTn id="37" dur="500"/>
                                        <p:tgtEl>
                                          <p:spTgt spid="59"/>
                                        </p:tgtEl>
                                      </p:cBhvr>
                                    </p:animEffect>
                                  </p:childTnLst>
                                </p:cTn>
                              </p:par>
                            </p:childTnLst>
                          </p:cTn>
                        </p:par>
                        <p:par>
                          <p:cTn id="38" fill="hold">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66"/>
                                        </p:tgtEl>
                                        <p:attrNameLst>
                                          <p:attrName>style.visibility</p:attrName>
                                        </p:attrNameLst>
                                      </p:cBhvr>
                                      <p:to>
                                        <p:strVal val="visible"/>
                                      </p:to>
                                    </p:set>
                                    <p:anim calcmode="lin" valueType="num">
                                      <p:cBhvr additive="base">
                                        <p:cTn id="41" dur="500" fill="hold"/>
                                        <p:tgtEl>
                                          <p:spTgt spid="66"/>
                                        </p:tgtEl>
                                        <p:attrNameLst>
                                          <p:attrName>ppt_x</p:attrName>
                                        </p:attrNameLst>
                                      </p:cBhvr>
                                      <p:tavLst>
                                        <p:tav tm="0">
                                          <p:val>
                                            <p:strVal val="0-#ppt_w/2"/>
                                          </p:val>
                                        </p:tav>
                                        <p:tav tm="100000">
                                          <p:val>
                                            <p:strVal val="#ppt_x"/>
                                          </p:val>
                                        </p:tav>
                                      </p:tavLst>
                                    </p:anim>
                                    <p:anim calcmode="lin" valueType="num">
                                      <p:cBhvr additive="base">
                                        <p:cTn id="42"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wipe(up)">
                                      <p:cBhvr>
                                        <p:cTn id="47" dur="5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left)">
                                      <p:cBhvr>
                                        <p:cTn id="52" dur="500"/>
                                        <p:tgtEl>
                                          <p:spTgt spid="52"/>
                                        </p:tgtEl>
                                      </p:cBhvr>
                                    </p:animEffect>
                                  </p:childTnLst>
                                </p:cTn>
                              </p:par>
                            </p:childTnLst>
                          </p:cTn>
                        </p:par>
                        <p:par>
                          <p:cTn id="53" fill="hold">
                            <p:stCondLst>
                              <p:cond delay="500"/>
                            </p:stCondLst>
                            <p:childTnLst>
                              <p:par>
                                <p:cTn id="54" presetID="22" presetClass="entr" presetSubtype="1"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wipe(up)">
                                      <p:cBhvr>
                                        <p:cTn id="56" dur="500"/>
                                        <p:tgtEl>
                                          <p:spTgt spid="5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wipe(left)">
                                      <p:cBhvr>
                                        <p:cTn id="60" dur="500"/>
                                        <p:tgtEl>
                                          <p:spTgt spid="65"/>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3"/>
                                        </p:tgtEl>
                                        <p:attrNameLst>
                                          <p:attrName>style.visibility</p:attrName>
                                        </p:attrNameLst>
                                      </p:cBhvr>
                                      <p:to>
                                        <p:strVal val="visible"/>
                                      </p:to>
                                    </p:set>
                                    <p:animEffect transition="in" filter="wipe(left)">
                                      <p:cBhvr>
                                        <p:cTn id="64" dur="500"/>
                                        <p:tgtEl>
                                          <p:spTgt spid="7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up)">
                                      <p:cBhvr>
                                        <p:cTn id="69" dur="500"/>
                                        <p:tgtEl>
                                          <p:spTgt spid="56"/>
                                        </p:tgtEl>
                                      </p:cBhvr>
                                    </p:animEffect>
                                  </p:childTnLst>
                                  <p:subTnLst>
                                    <p:animClr clrSpc="rgb" dir="cw">
                                      <p:cBhvr override="childStyle">
                                        <p:cTn dur="1" fill="hold" display="0" masterRel="nextClick" afterEffect="1"/>
                                        <p:tgtEl>
                                          <p:spTgt spid="56"/>
                                        </p:tgtEl>
                                        <p:attrNameLst>
                                          <p:attrName>ppt_c</p:attrName>
                                        </p:attrNameLst>
                                      </p:cBhvr>
                                      <p:to>
                                        <a:srgbClr val="6699FF"/>
                                      </p:to>
                                    </p:animClr>
                                  </p:subTnLst>
                                </p:cTn>
                              </p:par>
                            </p:childTnLst>
                          </p:cTn>
                        </p:par>
                        <p:par>
                          <p:cTn id="70" fill="hold">
                            <p:stCondLst>
                              <p:cond delay="500"/>
                            </p:stCondLst>
                            <p:childTnLst>
                              <p:par>
                                <p:cTn id="71" presetID="23" presetClass="entr" presetSubtype="288" fill="hold" grpId="0" nodeType="afterEffect">
                                  <p:stCondLst>
                                    <p:cond delay="1000"/>
                                  </p:stCondLst>
                                  <p:childTnLst>
                                    <p:set>
                                      <p:cBhvr>
                                        <p:cTn id="72" dur="1" fill="hold">
                                          <p:stCondLst>
                                            <p:cond delay="0"/>
                                          </p:stCondLst>
                                        </p:cTn>
                                        <p:tgtEl>
                                          <p:spTgt spid="57"/>
                                        </p:tgtEl>
                                        <p:attrNameLst>
                                          <p:attrName>style.visibility</p:attrName>
                                        </p:attrNameLst>
                                      </p:cBhvr>
                                      <p:to>
                                        <p:strVal val="visible"/>
                                      </p:to>
                                    </p:set>
                                    <p:anim calcmode="lin" valueType="num">
                                      <p:cBhvr>
                                        <p:cTn id="73" dur="500" fill="hold"/>
                                        <p:tgtEl>
                                          <p:spTgt spid="57"/>
                                        </p:tgtEl>
                                        <p:attrNameLst>
                                          <p:attrName>ppt_w</p:attrName>
                                        </p:attrNameLst>
                                      </p:cBhvr>
                                      <p:tavLst>
                                        <p:tav tm="0">
                                          <p:val>
                                            <p:strVal val="4/3*#ppt_w"/>
                                          </p:val>
                                        </p:tav>
                                        <p:tav tm="100000">
                                          <p:val>
                                            <p:strVal val="#ppt_w"/>
                                          </p:val>
                                        </p:tav>
                                      </p:tavLst>
                                    </p:anim>
                                    <p:anim calcmode="lin" valueType="num">
                                      <p:cBhvr>
                                        <p:cTn id="74" dur="500" fill="hold"/>
                                        <p:tgtEl>
                                          <p:spTgt spid="57"/>
                                        </p:tgtEl>
                                        <p:attrNameLst>
                                          <p:attrName>ppt_h</p:attrName>
                                        </p:attrNameLst>
                                      </p:cBhvr>
                                      <p:tavLst>
                                        <p:tav tm="0">
                                          <p:val>
                                            <p:strVal val="4/3*#ppt_h"/>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 calcmode="lin" valueType="num">
                                      <p:cBhvr additive="base">
                                        <p:cTn id="79" dur="500" fill="hold"/>
                                        <p:tgtEl>
                                          <p:spTgt spid="68"/>
                                        </p:tgtEl>
                                        <p:attrNameLst>
                                          <p:attrName>ppt_x</p:attrName>
                                        </p:attrNameLst>
                                      </p:cBhvr>
                                      <p:tavLst>
                                        <p:tav tm="0">
                                          <p:val>
                                            <p:strVal val="0-#ppt_w/2"/>
                                          </p:val>
                                        </p:tav>
                                        <p:tav tm="100000">
                                          <p:val>
                                            <p:strVal val="#ppt_x"/>
                                          </p:val>
                                        </p:tav>
                                      </p:tavLst>
                                    </p:anim>
                                    <p:anim calcmode="lin" valueType="num">
                                      <p:cBhvr additive="base">
                                        <p:cTn id="80"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71"/>
                                        </p:tgtEl>
                                        <p:attrNameLst>
                                          <p:attrName>style.visibility</p:attrName>
                                        </p:attrNameLst>
                                      </p:cBhvr>
                                      <p:to>
                                        <p:strVal val="visible"/>
                                      </p:to>
                                    </p:set>
                                    <p:anim calcmode="lin" valueType="num">
                                      <p:cBhvr additive="base">
                                        <p:cTn id="85" dur="500" fill="hold"/>
                                        <p:tgtEl>
                                          <p:spTgt spid="71"/>
                                        </p:tgtEl>
                                        <p:attrNameLst>
                                          <p:attrName>ppt_x</p:attrName>
                                        </p:attrNameLst>
                                      </p:cBhvr>
                                      <p:tavLst>
                                        <p:tav tm="0">
                                          <p:val>
                                            <p:strVal val="#ppt_x"/>
                                          </p:val>
                                        </p:tav>
                                        <p:tav tm="100000">
                                          <p:val>
                                            <p:strVal val="#ppt_x"/>
                                          </p:val>
                                        </p:tav>
                                      </p:tavLst>
                                    </p:anim>
                                    <p:anim calcmode="lin" valueType="num">
                                      <p:cBhvr additive="base">
                                        <p:cTn id="86" dur="500" fill="hold"/>
                                        <p:tgtEl>
                                          <p:spTgt spid="71"/>
                                        </p:tgtEl>
                                        <p:attrNameLst>
                                          <p:attrName>ppt_y</p:attrName>
                                        </p:attrNameLst>
                                      </p:cBhvr>
                                      <p:tavLst>
                                        <p:tav tm="0">
                                          <p:val>
                                            <p:strVal val="0-#ppt_h/2"/>
                                          </p:val>
                                        </p:tav>
                                        <p:tav tm="100000">
                                          <p:val>
                                            <p:strVal val="#ppt_y"/>
                                          </p:val>
                                        </p:tav>
                                      </p:tavLst>
                                    </p:anim>
                                  </p:childTnLst>
                                </p:cTn>
                              </p:par>
                            </p:childTnLst>
                          </p:cTn>
                        </p:par>
                        <p:par>
                          <p:cTn id="87" fill="hold">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wipe(up)">
                                      <p:cBhvr>
                                        <p:cTn id="90" dur="500"/>
                                        <p:tgtEl>
                                          <p:spTgt spid="67"/>
                                        </p:tgtEl>
                                      </p:cBhvr>
                                    </p:animEffect>
                                  </p:childTnLst>
                                </p:cTn>
                              </p:par>
                            </p:childTnLst>
                          </p:cTn>
                        </p:par>
                      </p:childTnLst>
                    </p:cTn>
                  </p:par>
                  <p:par>
                    <p:cTn id="91" fill="hold">
                      <p:stCondLst>
                        <p:cond delay="indefinite"/>
                      </p:stCondLst>
                      <p:childTnLst>
                        <p:par>
                          <p:cTn id="92" fill="hold">
                            <p:stCondLst>
                              <p:cond delay="0"/>
                            </p:stCondLst>
                            <p:childTnLst>
                              <p:par>
                                <p:cTn id="93" presetID="9"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dissolve">
                                      <p:cBhvr>
                                        <p:cTn id="95" dur="500"/>
                                        <p:tgtEl>
                                          <p:spTgt spid="58"/>
                                        </p:tgtEl>
                                      </p:cBhvr>
                                    </p:animEffect>
                                  </p:childTnLst>
                                </p:cTn>
                              </p:par>
                            </p:childTnLst>
                          </p:cTn>
                        </p:par>
                        <p:par>
                          <p:cTn id="96" fill="hold">
                            <p:stCondLst>
                              <p:cond delay="500"/>
                            </p:stCondLst>
                            <p:childTnLst>
                              <p:par>
                                <p:cTn id="97" presetID="22" presetClass="entr" presetSubtype="4" fill="hold" grpId="0" nodeType="afterEffect">
                                  <p:stCondLst>
                                    <p:cond delay="0"/>
                                  </p:stCondLst>
                                  <p:childTnLst>
                                    <p:set>
                                      <p:cBhvr>
                                        <p:cTn id="98" dur="1" fill="hold">
                                          <p:stCondLst>
                                            <p:cond delay="0"/>
                                          </p:stCondLst>
                                        </p:cTn>
                                        <p:tgtEl>
                                          <p:spTgt spid="70"/>
                                        </p:tgtEl>
                                        <p:attrNameLst>
                                          <p:attrName>style.visibility</p:attrName>
                                        </p:attrNameLst>
                                      </p:cBhvr>
                                      <p:to>
                                        <p:strVal val="visible"/>
                                      </p:to>
                                    </p:set>
                                    <p:animEffect transition="in" filter="wipe(down)">
                                      <p:cBhvr>
                                        <p:cTn id="99" dur="500"/>
                                        <p:tgtEl>
                                          <p:spTgt spid="70"/>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1" nodeType="clickEffect">
                                  <p:stCondLst>
                                    <p:cond delay="0"/>
                                  </p:stCondLst>
                                  <p:childTnLst>
                                    <p:set>
                                      <p:cBhvr>
                                        <p:cTn id="103" dur="1" fill="hold">
                                          <p:stCondLst>
                                            <p:cond delay="0"/>
                                          </p:stCondLst>
                                        </p:cTn>
                                        <p:tgtEl>
                                          <p:spTgt spid="7"/>
                                        </p:tgtEl>
                                        <p:attrNameLst>
                                          <p:attrName>style.visibility</p:attrName>
                                        </p:attrNameLst>
                                      </p:cBhvr>
                                      <p:to>
                                        <p:strVal val="visible"/>
                                      </p:to>
                                    </p:set>
                                  </p:childTnLst>
                                </p:cTn>
                              </p:par>
                              <p:par>
                                <p:cTn id="104" presetID="26" presetClass="emph" presetSubtype="0" repeatCount="10000" fill="hold" grpId="0" nodeType="withEffect">
                                  <p:stCondLst>
                                    <p:cond delay="0"/>
                                  </p:stCondLst>
                                  <p:childTnLst>
                                    <p:animEffect transition="out" filter="fade">
                                      <p:cBhvr>
                                        <p:cTn id="105" dur="500" tmFilter="0, 0; .2, .5; .8, .5; 1, 0"/>
                                        <p:tgtEl>
                                          <p:spTgt spid="7"/>
                                        </p:tgtEl>
                                      </p:cBhvr>
                                    </p:animEffect>
                                    <p:animScale>
                                      <p:cBhvr>
                                        <p:cTn id="106" dur="250" autoRev="1" fill="hold"/>
                                        <p:tgtEl>
                                          <p:spTgt spid="7"/>
                                        </p:tgtEl>
                                      </p:cBhvr>
                                      <p:by x="105000" y="105000"/>
                                    </p:animScale>
                                  </p:childTnLst>
                                </p:cTn>
                              </p:par>
                              <p:par>
                                <p:cTn id="107" presetID="1" presetClass="entr" presetSubtype="0" fill="hold" grpId="0" nodeType="withEffect">
                                  <p:stCondLst>
                                    <p:cond delay="0"/>
                                  </p:stCondLst>
                                  <p:childTnLst>
                                    <p:set>
                                      <p:cBhvr>
                                        <p:cTn id="108" dur="1" fill="hold">
                                          <p:stCondLst>
                                            <p:cond delay="0"/>
                                          </p:stCondLst>
                                        </p:cTn>
                                        <p:tgtEl>
                                          <p:spTgt spid="2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utoUpdateAnimBg="0"/>
      <p:bldP spid="51" grpId="0" animBg="1"/>
      <p:bldP spid="52" grpId="0" animBg="1"/>
      <p:bldP spid="53" grpId="0" animBg="1"/>
      <p:bldP spid="55" grpId="0" animBg="1"/>
      <p:bldP spid="56" grpId="0" animBg="1"/>
      <p:bldP spid="57" grpId="0" autoUpdateAnimBg="0"/>
      <p:bldP spid="58" grpId="0" animBg="1" autoUpdateAnimBg="0"/>
      <p:bldP spid="65" grpId="0" animBg="1"/>
      <p:bldP spid="67" grpId="0" animBg="1"/>
      <p:bldP spid="68" grpId="0" autoUpdateAnimBg="0"/>
      <p:bldP spid="70" grpId="0" animBg="1"/>
      <p:bldP spid="71" grpId="0" autoUpdateAnimBg="0"/>
      <p:bldP spid="73" grpId="0" autoUpdateAnimBg="0"/>
      <p:bldP spid="54" grpId="0" autoUpdateAnimBg="0"/>
      <p:bldP spid="66" grpId="0" animBg="1"/>
      <p:bldP spid="7" grpId="0" animBg="1"/>
      <p:bldP spid="7" grpId="1" animBg="1"/>
      <p:bldP spid="2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do it - </a:t>
            </a:r>
            <a:r>
              <a:rPr lang="en-US" dirty="0" err="1" smtClean="0"/>
              <a:t>Crowdlearning</a:t>
            </a:r>
            <a:endParaRPr lang="en-US" dirty="0"/>
          </a:p>
        </p:txBody>
      </p:sp>
      <p:sp>
        <p:nvSpPr>
          <p:cNvPr id="4" name="Content Placeholder 3"/>
          <p:cNvSpPr>
            <a:spLocks noGrp="1"/>
          </p:cNvSpPr>
          <p:nvPr>
            <p:ph idx="1"/>
          </p:nvPr>
        </p:nvSpPr>
        <p:spPr/>
        <p:txBody>
          <a:bodyPr/>
          <a:lstStyle/>
          <a:p>
            <a:endParaRPr lang="en-US" dirty="0"/>
          </a:p>
        </p:txBody>
      </p:sp>
      <p:sp>
        <p:nvSpPr>
          <p:cNvPr id="33" name="Rectangle 32"/>
          <p:cNvSpPr/>
          <p:nvPr/>
        </p:nvSpPr>
        <p:spPr>
          <a:xfrm>
            <a:off x="5796141" y="1723509"/>
            <a:ext cx="2962480" cy="3154680"/>
          </a:xfrm>
          <a:prstGeom prst="rect">
            <a:avLst/>
          </a:prstGeom>
          <a:solidFill>
            <a:srgbClr val="BBE0E3"/>
          </a:solidFill>
          <a:ln w="25400" cap="flat" cmpd="sng" algn="ctr">
            <a:solidFill>
              <a:srgbClr val="BBE0E3">
                <a:shade val="50000"/>
              </a:srgbClr>
            </a:solidFill>
            <a:prstDash val="solid"/>
          </a:ln>
          <a:effectLst/>
        </p:spPr>
        <p:txBody>
          <a:bodyPr rtlCol="0" anchor="ctr"/>
          <a:lstStyle/>
          <a:p>
            <a:pPr algn="ctr" defTabSz="822960">
              <a:spcBef>
                <a:spcPct val="20000"/>
              </a:spcBef>
              <a:defRPr/>
            </a:pPr>
            <a:endParaRPr lang="en-US" sz="2880" kern="0">
              <a:solidFill>
                <a:srgbClr val="FFFFFF"/>
              </a:solidFill>
              <a:latin typeface="Arial"/>
            </a:endParaRPr>
          </a:p>
        </p:txBody>
      </p:sp>
      <p:sp>
        <p:nvSpPr>
          <p:cNvPr id="35" name="Can 34"/>
          <p:cNvSpPr/>
          <p:nvPr/>
        </p:nvSpPr>
        <p:spPr>
          <a:xfrm>
            <a:off x="7249292" y="3517331"/>
            <a:ext cx="1233531" cy="1047404"/>
          </a:xfrm>
          <a:prstGeom prst="can">
            <a:avLst/>
          </a:prstGeom>
          <a:solidFill>
            <a:srgbClr val="333399"/>
          </a:solidFill>
          <a:ln w="25400" cap="flat" cmpd="sng" algn="ctr">
            <a:solidFill>
              <a:srgbClr val="333399">
                <a:shade val="50000"/>
              </a:srgbClr>
            </a:solidFill>
            <a:prstDash val="solid"/>
          </a:ln>
          <a:effectLst/>
        </p:spPr>
        <p:txBody>
          <a:bodyPr rtlCol="0" anchor="ctr"/>
          <a:lstStyle/>
          <a:p>
            <a:pPr algn="ctr" defTabSz="822960">
              <a:spcBef>
                <a:spcPct val="20000"/>
              </a:spcBef>
              <a:defRPr/>
            </a:pPr>
            <a:r>
              <a:rPr lang="en-US" sz="1440" kern="0" dirty="0">
                <a:solidFill>
                  <a:srgbClr val="FFFFFF"/>
                </a:solidFill>
                <a:latin typeface="Arial"/>
              </a:rPr>
              <a:t>KA Rules + </a:t>
            </a:r>
            <a:br>
              <a:rPr lang="en-US" sz="1440" kern="0" dirty="0">
                <a:solidFill>
                  <a:srgbClr val="FFFFFF"/>
                </a:solidFill>
                <a:latin typeface="Arial"/>
              </a:rPr>
            </a:br>
            <a:r>
              <a:rPr lang="en-US" sz="1440" kern="0" dirty="0">
                <a:solidFill>
                  <a:srgbClr val="FFFFFF"/>
                </a:solidFill>
                <a:latin typeface="Arial"/>
              </a:rPr>
              <a:t>KA Forms</a:t>
            </a:r>
          </a:p>
        </p:txBody>
      </p:sp>
      <p:sp>
        <p:nvSpPr>
          <p:cNvPr id="36" name="Rounded Rectangle 35"/>
          <p:cNvSpPr/>
          <p:nvPr/>
        </p:nvSpPr>
        <p:spPr>
          <a:xfrm>
            <a:off x="5944057" y="1930176"/>
            <a:ext cx="1009527" cy="1302093"/>
          </a:xfrm>
          <a:prstGeom prst="roundRect">
            <a:avLst>
              <a:gd name="adj" fmla="val 0"/>
            </a:avLst>
          </a:prstGeom>
          <a:solidFill>
            <a:srgbClr val="FFFFFF"/>
          </a:solidFill>
          <a:ln w="25400" cap="flat" cmpd="sng" algn="ctr">
            <a:solidFill>
              <a:srgbClr val="2D2D8A"/>
            </a:solidFill>
            <a:prstDash val="solid"/>
          </a:ln>
          <a:effectLst/>
        </p:spPr>
        <p:txBody>
          <a:bodyPr rtlCol="0" anchor="ctr"/>
          <a:lstStyle/>
          <a:p>
            <a:pPr algn="ctr" defTabSz="822960">
              <a:spcBef>
                <a:spcPct val="20000"/>
              </a:spcBef>
              <a:defRPr/>
            </a:pPr>
            <a:r>
              <a:rPr lang="en-US" sz="1620" kern="0" dirty="0">
                <a:solidFill>
                  <a:srgbClr val="000000"/>
                </a:solidFill>
                <a:latin typeface="Arial"/>
              </a:rPr>
              <a:t>RULE</a:t>
            </a:r>
            <a:br>
              <a:rPr lang="en-US" sz="1620" kern="0" dirty="0">
                <a:solidFill>
                  <a:srgbClr val="000000"/>
                </a:solidFill>
                <a:latin typeface="Arial"/>
              </a:rPr>
            </a:br>
            <a:r>
              <a:rPr lang="en-US" sz="1620" kern="0" dirty="0">
                <a:solidFill>
                  <a:srgbClr val="000000"/>
                </a:solidFill>
                <a:latin typeface="Arial"/>
              </a:rPr>
              <a:t>ENGINE</a:t>
            </a:r>
          </a:p>
        </p:txBody>
      </p:sp>
      <p:sp>
        <p:nvSpPr>
          <p:cNvPr id="37" name="Rounded Rectangle 36"/>
          <p:cNvSpPr/>
          <p:nvPr/>
        </p:nvSpPr>
        <p:spPr>
          <a:xfrm>
            <a:off x="5941967" y="3389987"/>
            <a:ext cx="1009527" cy="1302093"/>
          </a:xfrm>
          <a:prstGeom prst="roundRect">
            <a:avLst>
              <a:gd name="adj" fmla="val 0"/>
            </a:avLst>
          </a:prstGeom>
          <a:solidFill>
            <a:srgbClr val="FFFFFF"/>
          </a:solidFill>
          <a:ln w="25400" cap="flat" cmpd="sng" algn="ctr">
            <a:solidFill>
              <a:srgbClr val="2D2D8A"/>
            </a:solidFill>
            <a:prstDash val="solid"/>
          </a:ln>
          <a:effectLst/>
        </p:spPr>
        <p:txBody>
          <a:bodyPr rtlCol="0" anchor="ctr"/>
          <a:lstStyle/>
          <a:p>
            <a:pPr algn="ctr" defTabSz="822960">
              <a:spcBef>
                <a:spcPct val="20000"/>
              </a:spcBef>
              <a:defRPr/>
            </a:pPr>
            <a:r>
              <a:rPr lang="en-US" sz="2880" kern="0" dirty="0">
                <a:solidFill>
                  <a:srgbClr val="000000"/>
                </a:solidFill>
                <a:latin typeface="Arial"/>
              </a:rPr>
              <a:t>API</a:t>
            </a:r>
          </a:p>
        </p:txBody>
      </p:sp>
      <p:cxnSp>
        <p:nvCxnSpPr>
          <p:cNvPr id="38" name="Straight Arrow Connector 37"/>
          <p:cNvCxnSpPr>
            <a:endCxn id="37" idx="1"/>
          </p:cNvCxnSpPr>
          <p:nvPr/>
        </p:nvCxnSpPr>
        <p:spPr>
          <a:xfrm>
            <a:off x="3781424" y="4039827"/>
            <a:ext cx="2160542" cy="1206"/>
          </a:xfrm>
          <a:prstGeom prst="straightConnector1">
            <a:avLst/>
          </a:prstGeom>
          <a:noFill/>
          <a:ln w="38100" cap="flat" cmpd="sng" algn="ctr">
            <a:solidFill>
              <a:srgbClr val="333399"/>
            </a:solidFill>
            <a:prstDash val="solid"/>
            <a:tailEnd type="arrow"/>
          </a:ln>
          <a:effectLst>
            <a:outerShdw blurRad="40000" dist="23000" dir="5400000" rotWithShape="0">
              <a:srgbClr val="000000">
                <a:alpha val="35000"/>
              </a:srgbClr>
            </a:outerShdw>
          </a:effectLst>
        </p:spPr>
      </p:cxnSp>
      <p:sp>
        <p:nvSpPr>
          <p:cNvPr id="39" name="TextBox 38"/>
          <p:cNvSpPr txBox="1"/>
          <p:nvPr/>
        </p:nvSpPr>
        <p:spPr>
          <a:xfrm>
            <a:off x="4081641" y="3712329"/>
            <a:ext cx="1558830" cy="640816"/>
          </a:xfrm>
          <a:prstGeom prst="rect">
            <a:avLst/>
          </a:prstGeom>
          <a:noFill/>
        </p:spPr>
        <p:txBody>
          <a:bodyPr wrap="square" rtlCol="0">
            <a:spAutoFit/>
          </a:bodyPr>
          <a:lstStyle/>
          <a:p>
            <a:pPr algn="ctr">
              <a:spcBef>
                <a:spcPct val="20000"/>
              </a:spcBef>
            </a:pPr>
            <a:r>
              <a:rPr lang="en-US" sz="1620" dirty="0">
                <a:solidFill>
                  <a:srgbClr val="3771B3"/>
                </a:solidFill>
                <a:latin typeface="Arial" charset="0"/>
              </a:rPr>
              <a:t>User ID, </a:t>
            </a:r>
          </a:p>
          <a:p>
            <a:pPr algn="ctr">
              <a:spcBef>
                <a:spcPct val="20000"/>
              </a:spcBef>
            </a:pPr>
            <a:r>
              <a:rPr lang="en-US" sz="1620" dirty="0" smtClean="0">
                <a:solidFill>
                  <a:srgbClr val="3771B3"/>
                </a:solidFill>
                <a:latin typeface="Arial" charset="0"/>
              </a:rPr>
              <a:t>Context</a:t>
            </a:r>
            <a:endParaRPr lang="en-US" sz="1620" dirty="0">
              <a:solidFill>
                <a:srgbClr val="3771B3"/>
              </a:solidFill>
              <a:latin typeface="Arial" charset="0"/>
            </a:endParaRPr>
          </a:p>
        </p:txBody>
      </p:sp>
      <p:sp>
        <p:nvSpPr>
          <p:cNvPr id="40" name="Circular Arrow 39"/>
          <p:cNvSpPr/>
          <p:nvPr/>
        </p:nvSpPr>
        <p:spPr>
          <a:xfrm flipV="1">
            <a:off x="3265408" y="3906904"/>
            <a:ext cx="3183413" cy="1714050"/>
          </a:xfrm>
          <a:prstGeom prst="circularArrow">
            <a:avLst>
              <a:gd name="adj1" fmla="val 0"/>
              <a:gd name="adj2" fmla="val 640972"/>
              <a:gd name="adj3" fmla="val 21116836"/>
              <a:gd name="adj4" fmla="val 10798902"/>
              <a:gd name="adj5" fmla="val 6335"/>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Bef>
                <a:spcPct val="20000"/>
              </a:spcBef>
              <a:defRPr/>
            </a:pPr>
            <a:endParaRPr lang="en-US" sz="2880" kern="0">
              <a:solidFill>
                <a:srgbClr val="000000"/>
              </a:solidFill>
              <a:latin typeface="Arial"/>
            </a:endParaRPr>
          </a:p>
        </p:txBody>
      </p:sp>
      <p:sp>
        <p:nvSpPr>
          <p:cNvPr id="41" name="Circular Arrow 40"/>
          <p:cNvSpPr/>
          <p:nvPr/>
        </p:nvSpPr>
        <p:spPr>
          <a:xfrm flipH="1" flipV="1">
            <a:off x="3052941" y="3849486"/>
            <a:ext cx="3533036" cy="1914996"/>
          </a:xfrm>
          <a:prstGeom prst="circularArrow">
            <a:avLst>
              <a:gd name="adj1" fmla="val 0"/>
              <a:gd name="adj2" fmla="val 501620"/>
              <a:gd name="adj3" fmla="val 21116836"/>
              <a:gd name="adj4" fmla="val 10578720"/>
              <a:gd name="adj5" fmla="val 6335"/>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spcBef>
                <a:spcPct val="20000"/>
              </a:spcBef>
              <a:defRPr/>
            </a:pPr>
            <a:endParaRPr lang="en-US" sz="2880" kern="0">
              <a:solidFill>
                <a:srgbClr val="000000"/>
              </a:solidFill>
              <a:latin typeface="Arial"/>
            </a:endParaRPr>
          </a:p>
        </p:txBody>
      </p:sp>
      <p:sp>
        <p:nvSpPr>
          <p:cNvPr id="42" name="TextBox 41"/>
          <p:cNvSpPr txBox="1"/>
          <p:nvPr/>
        </p:nvSpPr>
        <p:spPr>
          <a:xfrm>
            <a:off x="4081642" y="5163010"/>
            <a:ext cx="1714500" cy="313932"/>
          </a:xfrm>
          <a:prstGeom prst="rect">
            <a:avLst/>
          </a:prstGeom>
          <a:noFill/>
        </p:spPr>
        <p:txBody>
          <a:bodyPr wrap="square" rtlCol="0">
            <a:spAutoFit/>
          </a:bodyPr>
          <a:lstStyle/>
          <a:p>
            <a:pPr algn="ctr">
              <a:spcBef>
                <a:spcPct val="20000"/>
              </a:spcBef>
            </a:pPr>
            <a:r>
              <a:rPr lang="en-US" sz="1440" dirty="0">
                <a:solidFill>
                  <a:srgbClr val="3771B3"/>
                </a:solidFill>
                <a:latin typeface="Arial" charset="0"/>
              </a:rPr>
              <a:t>Answer/Question</a:t>
            </a:r>
          </a:p>
        </p:txBody>
      </p:sp>
      <p:grpSp>
        <p:nvGrpSpPr>
          <p:cNvPr id="44" name="Group 43"/>
          <p:cNvGrpSpPr/>
          <p:nvPr/>
        </p:nvGrpSpPr>
        <p:grpSpPr>
          <a:xfrm>
            <a:off x="6829284" y="5008473"/>
            <a:ext cx="1941337" cy="967220"/>
            <a:chOff x="5796136" y="4941168"/>
            <a:chExt cx="2157041" cy="1074689"/>
          </a:xfrm>
        </p:grpSpPr>
        <p:sp>
          <p:nvSpPr>
            <p:cNvPr id="45" name="Rectangle 44"/>
            <p:cNvSpPr/>
            <p:nvPr/>
          </p:nvSpPr>
          <p:spPr>
            <a:xfrm>
              <a:off x="5796136" y="4941168"/>
              <a:ext cx="2139629" cy="1064430"/>
            </a:xfrm>
            <a:prstGeom prst="rect">
              <a:avLst/>
            </a:prstGeom>
            <a:solidFill>
              <a:srgbClr val="BBE0E3"/>
            </a:solidFill>
            <a:ln w="25400" cap="flat" cmpd="sng" algn="ctr">
              <a:solidFill>
                <a:srgbClr val="BBE0E3">
                  <a:shade val="50000"/>
                </a:srgbClr>
              </a:solidFill>
              <a:prstDash val="solid"/>
            </a:ln>
            <a:effectLst/>
          </p:spPr>
          <p:txBody>
            <a:bodyPr rtlCol="0" anchor="ctr"/>
            <a:lstStyle/>
            <a:p>
              <a:pPr algn="ctr" defTabSz="822960">
                <a:spcBef>
                  <a:spcPct val="20000"/>
                </a:spcBef>
                <a:defRPr/>
              </a:pPr>
              <a:endParaRPr lang="en-US" sz="2880" kern="0">
                <a:solidFill>
                  <a:srgbClr val="FFFFFF"/>
                </a:solidFill>
                <a:latin typeface="Arial"/>
              </a:endParaRPr>
            </a:p>
          </p:txBody>
        </p:sp>
        <p:cxnSp>
          <p:nvCxnSpPr>
            <p:cNvPr id="46" name="Straight Arrow Connector 45"/>
            <p:cNvCxnSpPr/>
            <p:nvPr/>
          </p:nvCxnSpPr>
          <p:spPr>
            <a:xfrm>
              <a:off x="5941635" y="5474568"/>
              <a:ext cx="546803" cy="0"/>
            </a:xfrm>
            <a:prstGeom prst="straightConnector1">
              <a:avLst/>
            </a:prstGeom>
            <a:noFill/>
            <a:ln w="38100" cap="flat" cmpd="sng" algn="ctr">
              <a:solidFill>
                <a:srgbClr val="333399"/>
              </a:solidFill>
              <a:prstDash val="solid"/>
              <a:tailEnd type="arrow"/>
            </a:ln>
            <a:effectLst>
              <a:outerShdw blurRad="40000" dist="23000" dir="5400000" rotWithShape="0">
                <a:srgbClr val="000000">
                  <a:alpha val="35000"/>
                </a:srgbClr>
              </a:outerShdw>
            </a:effectLst>
          </p:spPr>
        </p:cxnSp>
        <p:sp>
          <p:nvSpPr>
            <p:cNvPr id="47" name="TextBox 46"/>
            <p:cNvSpPr txBox="1"/>
            <p:nvPr/>
          </p:nvSpPr>
          <p:spPr>
            <a:xfrm>
              <a:off x="6567959" y="5289902"/>
              <a:ext cx="1385218" cy="656590"/>
            </a:xfrm>
            <a:prstGeom prst="rect">
              <a:avLst/>
            </a:prstGeom>
            <a:noFill/>
          </p:spPr>
          <p:txBody>
            <a:bodyPr wrap="square" rtlCol="0">
              <a:spAutoFit/>
            </a:bodyPr>
            <a:lstStyle/>
            <a:p>
              <a:pPr defTabSz="822960">
                <a:spcBef>
                  <a:spcPct val="20000"/>
                </a:spcBef>
                <a:defRPr/>
              </a:pPr>
              <a:r>
                <a:rPr lang="en-US" sz="1620" kern="0" dirty="0">
                  <a:solidFill>
                    <a:srgbClr val="3771B3"/>
                  </a:solidFill>
                  <a:latin typeface="Arial" charset="0"/>
                </a:rPr>
                <a:t>Initialization</a:t>
              </a:r>
            </a:p>
          </p:txBody>
        </p:sp>
        <p:cxnSp>
          <p:nvCxnSpPr>
            <p:cNvPr id="48" name="Straight Arrow Connector 47"/>
            <p:cNvCxnSpPr/>
            <p:nvPr/>
          </p:nvCxnSpPr>
          <p:spPr>
            <a:xfrm>
              <a:off x="5924223" y="5820932"/>
              <a:ext cx="54680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550547" y="5636266"/>
              <a:ext cx="1385218" cy="379591"/>
            </a:xfrm>
            <a:prstGeom prst="rect">
              <a:avLst/>
            </a:prstGeom>
            <a:noFill/>
          </p:spPr>
          <p:txBody>
            <a:bodyPr wrap="square" rtlCol="0">
              <a:spAutoFit/>
            </a:bodyPr>
            <a:lstStyle/>
            <a:p>
              <a:pPr defTabSz="822960">
                <a:spcBef>
                  <a:spcPct val="20000"/>
                </a:spcBef>
                <a:defRPr/>
              </a:pPr>
              <a:r>
                <a:rPr lang="en-US" sz="1620" kern="0" dirty="0">
                  <a:solidFill>
                    <a:srgbClr val="3771B3"/>
                  </a:solidFill>
                  <a:latin typeface="Arial" charset="0"/>
                </a:rPr>
                <a:t>KA loop</a:t>
              </a:r>
            </a:p>
          </p:txBody>
        </p:sp>
        <p:sp>
          <p:nvSpPr>
            <p:cNvPr id="50" name="TextBox 49"/>
            <p:cNvSpPr txBox="1"/>
            <p:nvPr/>
          </p:nvSpPr>
          <p:spPr>
            <a:xfrm>
              <a:off x="5941635" y="4941168"/>
              <a:ext cx="1325978" cy="379591"/>
            </a:xfrm>
            <a:prstGeom prst="rect">
              <a:avLst/>
            </a:prstGeom>
            <a:noFill/>
          </p:spPr>
          <p:txBody>
            <a:bodyPr wrap="square" rtlCol="0">
              <a:spAutoFit/>
            </a:bodyPr>
            <a:lstStyle/>
            <a:p>
              <a:pPr defTabSz="822960">
                <a:spcBef>
                  <a:spcPct val="20000"/>
                </a:spcBef>
                <a:defRPr/>
              </a:pPr>
              <a:r>
                <a:rPr lang="en-US" sz="1620" kern="0" dirty="0">
                  <a:solidFill>
                    <a:srgbClr val="3771B3"/>
                  </a:solidFill>
                  <a:latin typeface="Arial" charset="0"/>
                </a:rPr>
                <a:t>Legend:</a:t>
              </a:r>
            </a:p>
          </p:txBody>
        </p:sp>
      </p:grpSp>
      <p:sp>
        <p:nvSpPr>
          <p:cNvPr id="51" name="Smiley Face 50"/>
          <p:cNvSpPr/>
          <p:nvPr/>
        </p:nvSpPr>
        <p:spPr bwMode="auto">
          <a:xfrm>
            <a:off x="3107128" y="2961065"/>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2" name="Smiley Face 51"/>
          <p:cNvSpPr/>
          <p:nvPr/>
        </p:nvSpPr>
        <p:spPr bwMode="auto">
          <a:xfrm>
            <a:off x="2873483" y="2482958"/>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3" name="Smiley Face 52"/>
          <p:cNvSpPr/>
          <p:nvPr/>
        </p:nvSpPr>
        <p:spPr bwMode="auto">
          <a:xfrm>
            <a:off x="3296673" y="3322569"/>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4" name="Smiley Face 53"/>
          <p:cNvSpPr/>
          <p:nvPr/>
        </p:nvSpPr>
        <p:spPr bwMode="auto">
          <a:xfrm>
            <a:off x="2593439" y="3343774"/>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5" name="Smiley Face 54"/>
          <p:cNvSpPr/>
          <p:nvPr/>
        </p:nvSpPr>
        <p:spPr bwMode="auto">
          <a:xfrm>
            <a:off x="3431137" y="3025677"/>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6" name="Smiley Face 55"/>
          <p:cNvSpPr/>
          <p:nvPr/>
        </p:nvSpPr>
        <p:spPr bwMode="auto">
          <a:xfrm>
            <a:off x="2745864" y="2982270"/>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7" name="Smiley Face 56"/>
          <p:cNvSpPr/>
          <p:nvPr/>
        </p:nvSpPr>
        <p:spPr bwMode="auto">
          <a:xfrm>
            <a:off x="3232899" y="3749413"/>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8" name="Smiley Face 57"/>
          <p:cNvSpPr/>
          <p:nvPr/>
        </p:nvSpPr>
        <p:spPr bwMode="auto">
          <a:xfrm>
            <a:off x="2935410" y="3343774"/>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59" name="Smiley Face 58"/>
          <p:cNvSpPr/>
          <p:nvPr/>
        </p:nvSpPr>
        <p:spPr bwMode="auto">
          <a:xfrm>
            <a:off x="2935760" y="4092799"/>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60" name="Smiley Face 59"/>
          <p:cNvSpPr/>
          <p:nvPr/>
        </p:nvSpPr>
        <p:spPr bwMode="auto">
          <a:xfrm>
            <a:off x="2764043" y="3789434"/>
            <a:ext cx="550809" cy="578074"/>
          </a:xfrm>
          <a:prstGeom prst="smileyFace">
            <a:avLst/>
          </a:prstGeom>
          <a:solidFill>
            <a:srgbClr val="FFFFFF"/>
          </a:solidFill>
          <a:ln w="25400" cap="flat" cmpd="sng" algn="ctr">
            <a:solidFill>
              <a:srgbClr val="2D2D8A"/>
            </a:solidFill>
            <a:prstDash val="solid"/>
            <a:headEnd type="none" w="med" len="med"/>
            <a:tailEnd type="none" w="med" len="med"/>
          </a:ln>
          <a:effectLst/>
        </p:spPr>
        <p:txBody>
          <a:bodyPr vert="horz" wrap="square" lIns="82296" tIns="41148" rIns="82296" bIns="41148" numCol="1" rtlCol="0" anchor="t" anchorCtr="0" compatLnSpc="1">
            <a:prstTxWarp prst="textNoShape">
              <a:avLst/>
            </a:prstTxWarp>
          </a:bodyPr>
          <a:lstStyle/>
          <a:p>
            <a:pPr algn="ctr" defTabSz="822960">
              <a:spcBef>
                <a:spcPct val="20000"/>
              </a:spcBef>
              <a:defRPr/>
            </a:pPr>
            <a:endParaRPr lang="sl-SI" sz="2880" kern="0">
              <a:solidFill>
                <a:srgbClr val="3771B3"/>
              </a:solidFill>
              <a:latin typeface="Arial" charset="0"/>
            </a:endParaRPr>
          </a:p>
        </p:txBody>
      </p:sp>
      <p:sp>
        <p:nvSpPr>
          <p:cNvPr id="61" name="TextBox 60"/>
          <p:cNvSpPr txBox="1"/>
          <p:nvPr/>
        </p:nvSpPr>
        <p:spPr>
          <a:xfrm>
            <a:off x="4102396" y="5632085"/>
            <a:ext cx="1714500" cy="313932"/>
          </a:xfrm>
          <a:prstGeom prst="rect">
            <a:avLst/>
          </a:prstGeom>
          <a:noFill/>
        </p:spPr>
        <p:txBody>
          <a:bodyPr wrap="square" rtlCol="0">
            <a:spAutoFit/>
          </a:bodyPr>
          <a:lstStyle/>
          <a:p>
            <a:pPr algn="ctr">
              <a:spcBef>
                <a:spcPct val="20000"/>
              </a:spcBef>
            </a:pPr>
            <a:r>
              <a:rPr lang="en-US" sz="1440" dirty="0">
                <a:solidFill>
                  <a:srgbClr val="3771B3"/>
                </a:solidFill>
                <a:latin typeface="Arial" charset="0"/>
              </a:rPr>
              <a:t>Question/Answer</a:t>
            </a:r>
          </a:p>
        </p:txBody>
      </p:sp>
      <p:sp>
        <p:nvSpPr>
          <p:cNvPr id="62" name="Isosceles Triangle 61"/>
          <p:cNvSpPr/>
          <p:nvPr/>
        </p:nvSpPr>
        <p:spPr>
          <a:xfrm>
            <a:off x="7056120" y="1796795"/>
            <a:ext cx="1653449" cy="1517919"/>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20"/>
          </a:p>
        </p:txBody>
      </p:sp>
      <p:pic>
        <p:nvPicPr>
          <p:cNvPr id="34" name="Picture 4" descr="http://techwiki.openstructs.org/images/thumb/9/95/Ontology_view.png/270px-Ontology_view.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1" b="100000" l="1852" r="97037"/>
                    </a14:imgEffect>
                  </a14:imgLayer>
                </a14:imgProps>
              </a:ext>
              <a:ext uri="{28A0092B-C50C-407E-A947-70E740481C1C}">
                <a14:useLocalDpi xmlns:a14="http://schemas.microsoft.com/office/drawing/2010/main" val="0"/>
              </a:ext>
            </a:extLst>
          </a:blip>
          <a:srcRect/>
          <a:stretch>
            <a:fillRect/>
          </a:stretch>
        </p:blipFill>
        <p:spPr bwMode="auto">
          <a:xfrm>
            <a:off x="7467600" y="2400300"/>
            <a:ext cx="788349" cy="78834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10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information processing</a:t>
            </a:r>
            <a:endParaRPr lang="en-US" dirty="0"/>
          </a:p>
        </p:txBody>
      </p:sp>
      <p:sp>
        <p:nvSpPr>
          <p:cNvPr id="3" name="Content Placeholder 2"/>
          <p:cNvSpPr>
            <a:spLocks noGrp="1"/>
          </p:cNvSpPr>
          <p:nvPr>
            <p:ph idx="1"/>
          </p:nvPr>
        </p:nvSpPr>
        <p:spPr/>
        <p:txBody>
          <a:bodyPr/>
          <a:lstStyle/>
          <a:p>
            <a:r>
              <a:rPr lang="en-US" dirty="0" smtClean="0"/>
              <a:t>http://eventregistry.org</a:t>
            </a:r>
            <a:endParaRPr lang="en-US" dirty="0"/>
          </a:p>
        </p:txBody>
      </p:sp>
      <p:pic>
        <p:nvPicPr>
          <p:cNvPr id="4" name="Picture 3"/>
          <p:cNvPicPr>
            <a:picLocks noChangeAspect="1"/>
          </p:cNvPicPr>
          <p:nvPr/>
        </p:nvPicPr>
        <p:blipFill>
          <a:blip r:embed="rId2"/>
          <a:stretch>
            <a:fillRect/>
          </a:stretch>
        </p:blipFill>
        <p:spPr>
          <a:xfrm>
            <a:off x="1103107" y="2056209"/>
            <a:ext cx="7624034" cy="4286427"/>
          </a:xfrm>
          <a:prstGeom prst="rect">
            <a:avLst/>
          </a:prstGeom>
        </p:spPr>
      </p:pic>
    </p:spTree>
    <p:extLst>
      <p:ext uri="{BB962C8B-B14F-4D97-AF65-F5344CB8AC3E}">
        <p14:creationId xmlns:p14="http://schemas.microsoft.com/office/powerpoint/2010/main" val="33265627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Information</a:t>
            </a:r>
            <a:endParaRPr lang="en-US" dirty="0"/>
          </a:p>
        </p:txBody>
      </p:sp>
      <p:sp>
        <p:nvSpPr>
          <p:cNvPr id="3" name="Content Placeholder 2"/>
          <p:cNvSpPr>
            <a:spLocks noGrp="1"/>
          </p:cNvSpPr>
          <p:nvPr>
            <p:ph idx="1"/>
          </p:nvPr>
        </p:nvSpPr>
        <p:spPr/>
        <p:txBody>
          <a:bodyPr/>
          <a:lstStyle/>
          <a:p>
            <a:r>
              <a:rPr lang="en-US" dirty="0" smtClean="0">
                <a:hlinkClick r:id="rId2"/>
              </a:rPr>
              <a:t>http://videolectures.net</a:t>
            </a:r>
            <a:endParaRPr lang="en-US" dirty="0" smtClean="0"/>
          </a:p>
          <a:p>
            <a:r>
              <a:rPr lang="en-US" dirty="0" smtClean="0">
                <a:hlinkClick r:id="rId3"/>
              </a:rPr>
              <a:t>http://ailab.ijs.si</a:t>
            </a:r>
            <a:r>
              <a:rPr lang="en-US" dirty="0"/>
              <a:t>, </a:t>
            </a:r>
            <a:r>
              <a:rPr lang="en-US" dirty="0">
                <a:hlinkClick r:id="rId4"/>
              </a:rPr>
              <a:t>http://sensorlab.ijs.si</a:t>
            </a:r>
            <a:r>
              <a:rPr lang="en-US" dirty="0" smtClean="0">
                <a:hlinkClick r:id="rId4"/>
              </a:rPr>
              <a:t>/</a:t>
            </a:r>
            <a:endParaRPr lang="en-US" dirty="0" smtClean="0"/>
          </a:p>
          <a:p>
            <a:r>
              <a:rPr lang="en-US" dirty="0" smtClean="0">
                <a:hlinkClick r:id="rId5"/>
              </a:rPr>
              <a:t>http://qminer.ijs.si</a:t>
            </a:r>
            <a:endParaRPr lang="en-US" dirty="0" smtClean="0"/>
          </a:p>
          <a:p>
            <a:r>
              <a:rPr lang="en-US" dirty="0" smtClean="0">
                <a:hlinkClick r:id="rId6"/>
              </a:rPr>
              <a:t>http://eventregistry.org. http://enrycher.ijs.si, http://newsfeed.ijs.si</a:t>
            </a:r>
          </a:p>
          <a:p>
            <a:r>
              <a:rPr lang="en-US" dirty="0" smtClean="0">
                <a:hlinkClick r:id="rId6"/>
              </a:rPr>
              <a:t>http://www.cyc.com, Curious Cat on </a:t>
            </a:r>
            <a:r>
              <a:rPr lang="en-US" dirty="0" err="1" smtClean="0">
                <a:hlinkClick r:id="rId6"/>
              </a:rPr>
              <a:t>GooglePlay</a:t>
            </a:r>
            <a:endParaRPr lang="en-US" dirty="0" smtClean="0">
              <a:hlinkClick r:id="rId6"/>
            </a:endParaRPr>
          </a:p>
          <a:p>
            <a:r>
              <a:rPr lang="en-US" dirty="0" smtClean="0">
                <a:hlinkClick r:id="rId6"/>
              </a:rPr>
              <a:t>http</a:t>
            </a:r>
            <a:r>
              <a:rPr lang="en-US" dirty="0">
                <a:hlinkClick r:id="rId6"/>
              </a:rPr>
              <a:t>://www.transport-research.info/web</a:t>
            </a:r>
            <a:r>
              <a:rPr lang="en-US" dirty="0" smtClean="0">
                <a:hlinkClick r:id="rId6"/>
              </a:rPr>
              <a:t>/</a:t>
            </a:r>
            <a:endParaRPr lang="en-US" dirty="0" smtClean="0"/>
          </a:p>
          <a:p>
            <a:endParaRPr lang="en-US" dirty="0"/>
          </a:p>
          <a:p>
            <a:r>
              <a:rPr lang="en-US" dirty="0" smtClean="0">
                <a:hlinkClick r:id="rId7"/>
              </a:rPr>
              <a:t>mitja.jermol@ijs.si</a:t>
            </a:r>
            <a:r>
              <a:rPr lang="en-US" dirty="0" smtClean="0"/>
              <a:t>, </a:t>
            </a:r>
            <a:r>
              <a:rPr lang="en-US" dirty="0" smtClean="0">
                <a:hlinkClick r:id="rId8"/>
              </a:rPr>
              <a:t>dunja.mladenic@ijs.si</a:t>
            </a:r>
            <a:r>
              <a:rPr lang="en-US" dirty="0" smtClean="0"/>
              <a:t>, </a:t>
            </a:r>
            <a:r>
              <a:rPr lang="en-US" dirty="0" smtClean="0">
                <a:hlinkClick r:id="rId9"/>
              </a:rPr>
              <a:t>marko.grobelnik@ijs.si</a:t>
            </a:r>
            <a:r>
              <a:rPr lang="en-US" dirty="0" smtClean="0"/>
              <a:t> </a:t>
            </a:r>
          </a:p>
          <a:p>
            <a:endParaRPr lang="en-US" dirty="0" smtClean="0"/>
          </a:p>
          <a:p>
            <a:endParaRPr lang="en-US" dirty="0"/>
          </a:p>
        </p:txBody>
      </p:sp>
    </p:spTree>
    <p:extLst>
      <p:ext uri="{BB962C8B-B14F-4D97-AF65-F5344CB8AC3E}">
        <p14:creationId xmlns:p14="http://schemas.microsoft.com/office/powerpoint/2010/main" val="2279052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69916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Example: Twitter search “beer”</a:t>
            </a:r>
          </a:p>
        </p:txBody>
      </p:sp>
      <p:sp>
        <p:nvSpPr>
          <p:cNvPr id="3" name="Content Placeholder 2"/>
          <p:cNvSpPr>
            <a:spLocks noGrp="1"/>
          </p:cNvSpPr>
          <p:nvPr>
            <p:ph idx="1"/>
          </p:nvPr>
        </p:nvSpPr>
        <p:spPr/>
        <p:txBody>
          <a:bodyPr/>
          <a:lstStyle/>
          <a:p>
            <a:pPr lvl="1"/>
            <a:endParaRPr lang="en-US" dirty="0" smtClean="0"/>
          </a:p>
          <a:p>
            <a:pPr lvl="1"/>
            <a:endParaRPr lang="en-US" dirty="0"/>
          </a:p>
        </p:txBody>
      </p:sp>
      <p:sp>
        <p:nvSpPr>
          <p:cNvPr id="11" name="Date Placeholder 10"/>
          <p:cNvSpPr>
            <a:spLocks noGrp="1"/>
          </p:cNvSpPr>
          <p:nvPr>
            <p:ph type="dt" sz="half" idx="10"/>
          </p:nvPr>
        </p:nvSpPr>
        <p:spPr/>
        <p:txBody>
          <a:bodyPr/>
          <a:lstStyle/>
          <a:p>
            <a:r>
              <a:rPr lang="en-US" smtClean="0"/>
              <a:t>2014-06-11</a:t>
            </a:r>
            <a:endParaRPr lang="en-US"/>
          </a:p>
        </p:txBody>
      </p:sp>
      <p:sp>
        <p:nvSpPr>
          <p:cNvPr id="13" name="Slide Number Placeholder 12"/>
          <p:cNvSpPr>
            <a:spLocks noGrp="1"/>
          </p:cNvSpPr>
          <p:nvPr>
            <p:ph type="sldNum" sz="quarter" idx="12"/>
          </p:nvPr>
        </p:nvSpPr>
        <p:spPr/>
        <p:txBody>
          <a:bodyPr/>
          <a:lstStyle/>
          <a:p>
            <a:fld id="{12183D1B-7528-4A86-8911-1858A82ED6D2}" type="slidenum">
              <a:rPr lang="en-US" smtClean="0"/>
              <a:t>47</a:t>
            </a:fld>
            <a:endParaRPr lang="en-US"/>
          </a:p>
        </p:txBody>
      </p:sp>
      <p:sp>
        <p:nvSpPr>
          <p:cNvPr id="12" name="Footer Placeholder 11"/>
          <p:cNvSpPr>
            <a:spLocks noGrp="1"/>
          </p:cNvSpPr>
          <p:nvPr>
            <p:ph type="ftr" sz="quarter" idx="4294967295"/>
          </p:nvPr>
        </p:nvSpPr>
        <p:spPr>
          <a:xfrm>
            <a:off x="0" y="6356350"/>
            <a:ext cx="4114800" cy="365125"/>
          </a:xfrm>
          <a:prstGeom prst="rect">
            <a:avLst/>
          </a:prstGeom>
        </p:spPr>
        <p:txBody>
          <a:bodyPr/>
          <a:lstStyle/>
          <a:p>
            <a:r>
              <a:rPr lang="en-US" dirty="0" smtClean="0"/>
              <a:t>http://qminer.ijs.si/</a:t>
            </a:r>
            <a:endParaRPr lang="en-US" dirty="0"/>
          </a:p>
        </p:txBody>
      </p:sp>
      <p:pic>
        <p:nvPicPr>
          <p:cNvPr id="5" name="Picture 4"/>
          <p:cNvPicPr>
            <a:picLocks noChangeAspect="1"/>
          </p:cNvPicPr>
          <p:nvPr/>
        </p:nvPicPr>
        <p:blipFill rotWithShape="1">
          <a:blip r:embed="rId2"/>
          <a:srcRect t="8311" r="5939"/>
          <a:stretch/>
        </p:blipFill>
        <p:spPr>
          <a:xfrm>
            <a:off x="2346959" y="1919943"/>
            <a:ext cx="7561154" cy="2453489"/>
          </a:xfrm>
          <a:prstGeom prst="rect">
            <a:avLst/>
          </a:prstGeom>
        </p:spPr>
      </p:pic>
      <p:sp>
        <p:nvSpPr>
          <p:cNvPr id="7" name="Rectangle 6"/>
          <p:cNvSpPr/>
          <p:nvPr/>
        </p:nvSpPr>
        <p:spPr>
          <a:xfrm>
            <a:off x="2346960" y="4525005"/>
            <a:ext cx="3477195" cy="175432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drinking, day, tonight, time, good, night, </a:t>
            </a:r>
            <a:r>
              <a:rPr lang="en-US" dirty="0" err="1">
                <a:solidFill>
                  <a:srgbClr val="000000"/>
                </a:solidFill>
                <a:latin typeface="Arial" panose="020B0604020202020204" pitchFamily="34" charset="0"/>
              </a:rPr>
              <a:t>lol</a:t>
            </a:r>
            <a:r>
              <a:rPr lang="en-US" dirty="0">
                <a:solidFill>
                  <a:srgbClr val="000000"/>
                </a:solidFill>
                <a:latin typeface="Arial" panose="020B0604020202020204" pitchFamily="34" charset="0"/>
              </a:rPr>
              <a:t>, mate, lovely, </a:t>
            </a:r>
            <a:r>
              <a:rPr lang="en-US" dirty="0" err="1">
                <a:solidFill>
                  <a:srgbClr val="000000"/>
                </a:solidFill>
                <a:latin typeface="Arial" panose="020B0604020202020204" pitchFamily="34" charset="0"/>
              </a:rPr>
              <a:t>haha</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christmas</a:t>
            </a:r>
            <a:r>
              <a:rPr lang="en-US" dirty="0">
                <a:solidFill>
                  <a:srgbClr val="000000"/>
                </a:solidFill>
                <a:latin typeface="Arial" panose="020B0604020202020204" pitchFamily="34" charset="0"/>
              </a:rPr>
              <a:t>, work, home, </a:t>
            </a:r>
            <a:r>
              <a:rPr lang="en-US" dirty="0" err="1">
                <a:solidFill>
                  <a:srgbClr val="000000"/>
                </a:solidFill>
                <a:latin typeface="Arial" panose="020B0604020202020204" pitchFamily="34" charset="0"/>
              </a:rPr>
              <a:t>ll</a:t>
            </a:r>
            <a:r>
              <a:rPr lang="en-US" dirty="0">
                <a:solidFill>
                  <a:srgbClr val="000000"/>
                </a:solidFill>
                <a:latin typeface="Arial" panose="020B0604020202020204" pitchFamily="34" charset="0"/>
              </a:rPr>
              <a:t>, nice, yeah, </a:t>
            </a:r>
            <a:r>
              <a:rPr lang="en-US" dirty="0"/>
              <a:t>food, back, today, feel, curry, wine, football, pint, opener, watch</a:t>
            </a:r>
          </a:p>
        </p:txBody>
      </p:sp>
      <p:sp>
        <p:nvSpPr>
          <p:cNvPr id="8" name="Rectangle 7"/>
          <p:cNvSpPr/>
          <p:nvPr/>
        </p:nvSpPr>
        <p:spPr>
          <a:xfrm>
            <a:off x="5889815" y="4525005"/>
            <a:ext cx="4043549" cy="175432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beer, perfect, cheers, </a:t>
            </a:r>
            <a:r>
              <a:rPr lang="en-US" dirty="0" err="1">
                <a:solidFill>
                  <a:srgbClr val="000000"/>
                </a:solidFill>
                <a:latin typeface="Arial" panose="020B0604020202020204" pitchFamily="34" charset="0"/>
              </a:rPr>
              <a:t>yolo</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merrychristmas</a:t>
            </a:r>
            <a:r>
              <a:rPr lang="en-US" dirty="0">
                <a:solidFill>
                  <a:srgbClr val="000000"/>
                </a:solidFill>
                <a:latin typeface="Arial" panose="020B0604020202020204" pitchFamily="34" charset="0"/>
              </a:rPr>
              <a:t>, fb, </a:t>
            </a:r>
            <a:r>
              <a:rPr lang="en-US" dirty="0" err="1">
                <a:solidFill>
                  <a:srgbClr val="000000"/>
                </a:solidFill>
                <a:latin typeface="Arial" panose="020B0604020202020204" pitchFamily="34" charset="0"/>
              </a:rPr>
              <a:t>christmas</a:t>
            </a:r>
            <a:r>
              <a:rPr lang="en-US" dirty="0">
                <a:solidFill>
                  <a:srgbClr val="000000"/>
                </a:solidFill>
                <a:latin typeface="Arial" panose="020B0604020202020204" pitchFamily="34" charset="0"/>
              </a:rPr>
              <a:t>, photo, </a:t>
            </a:r>
            <a:r>
              <a:rPr lang="en-US" dirty="0" err="1">
                <a:solidFill>
                  <a:srgbClr val="000000"/>
                </a:solidFill>
                <a:latin typeface="Arial" panose="020B0604020202020204" pitchFamily="34" charset="0"/>
              </a:rPr>
              <a:t>camrgb</a:t>
            </a:r>
            <a:r>
              <a:rPr lang="en-US" dirty="0">
                <a:solidFill>
                  <a:srgbClr val="000000"/>
                </a:solidFill>
                <a:latin typeface="Arial" panose="020B0604020202020204" pitchFamily="34" charset="0"/>
              </a:rPr>
              <a:t>, bliss, </a:t>
            </a:r>
            <a:r>
              <a:rPr lang="en-US" dirty="0" err="1">
                <a:solidFill>
                  <a:srgbClr val="000000"/>
                </a:solidFill>
                <a:latin typeface="Arial" panose="020B0604020202020204" pitchFamily="34" charset="0"/>
              </a:rPr>
              <a:t>coyi</a:t>
            </a:r>
            <a:r>
              <a:rPr lang="en-US" dirty="0">
                <a:solidFill>
                  <a:srgbClr val="000000"/>
                </a:solidFill>
                <a:latin typeface="Arial" panose="020B0604020202020204" pitchFamily="34" charset="0"/>
              </a:rPr>
              <a:t>, decent, lad, </a:t>
            </a:r>
            <a:r>
              <a:rPr lang="en-US" dirty="0" err="1">
                <a:solidFill>
                  <a:srgbClr val="000000"/>
                </a:solidFill>
                <a:latin typeface="Arial" panose="020B0604020202020204" pitchFamily="34" charset="0"/>
              </a:rPr>
              <a:t>nightclubfails</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coyg</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superbowl</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suffolk</a:t>
            </a:r>
            <a:r>
              <a:rPr lang="en-US" dirty="0">
                <a:solidFill>
                  <a:srgbClr val="000000"/>
                </a:solidFill>
                <a:latin typeface="Arial" panose="020B0604020202020204" pitchFamily="34" charset="0"/>
              </a:rPr>
              <a:t>, buzzing, curry, vodka, </a:t>
            </a:r>
            <a:r>
              <a:rPr lang="en-US" dirty="0" err="1">
                <a:solidFill>
                  <a:srgbClr val="000000"/>
                </a:solidFill>
                <a:latin typeface="Arial" panose="020B0604020202020204" pitchFamily="34" charset="0"/>
              </a:rPr>
              <a:t>becauseican</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hangoverinthemorning</a:t>
            </a:r>
            <a:endParaRPr lang="en-US" dirty="0"/>
          </a:p>
        </p:txBody>
      </p:sp>
    </p:spTree>
    <p:extLst>
      <p:ext uri="{BB962C8B-B14F-4D97-AF65-F5344CB8AC3E}">
        <p14:creationId xmlns:p14="http://schemas.microsoft.com/office/powerpoint/2010/main" val="4087136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Example: Twitter search “hangover”</a:t>
            </a:r>
          </a:p>
        </p:txBody>
      </p:sp>
      <p:sp>
        <p:nvSpPr>
          <p:cNvPr id="3" name="Content Placeholder 2"/>
          <p:cNvSpPr>
            <a:spLocks noGrp="1"/>
          </p:cNvSpPr>
          <p:nvPr>
            <p:ph idx="1"/>
          </p:nvPr>
        </p:nvSpPr>
        <p:spPr/>
        <p:txBody>
          <a:bodyPr/>
          <a:lstStyle/>
          <a:p>
            <a:pPr lvl="1"/>
            <a:endParaRPr lang="en-US" dirty="0" smtClean="0"/>
          </a:p>
          <a:p>
            <a:pPr lvl="1"/>
            <a:endParaRPr lang="en-US" dirty="0"/>
          </a:p>
        </p:txBody>
      </p:sp>
      <p:sp>
        <p:nvSpPr>
          <p:cNvPr id="11" name="Date Placeholder 10"/>
          <p:cNvSpPr>
            <a:spLocks noGrp="1"/>
          </p:cNvSpPr>
          <p:nvPr>
            <p:ph type="dt" sz="half" idx="10"/>
          </p:nvPr>
        </p:nvSpPr>
        <p:spPr/>
        <p:txBody>
          <a:bodyPr/>
          <a:lstStyle/>
          <a:p>
            <a:r>
              <a:rPr lang="en-US" smtClean="0"/>
              <a:t>2014-06-11</a:t>
            </a:r>
            <a:endParaRPr lang="en-US"/>
          </a:p>
        </p:txBody>
      </p:sp>
      <p:sp>
        <p:nvSpPr>
          <p:cNvPr id="13" name="Slide Number Placeholder 12"/>
          <p:cNvSpPr>
            <a:spLocks noGrp="1"/>
          </p:cNvSpPr>
          <p:nvPr>
            <p:ph type="sldNum" sz="quarter" idx="12"/>
          </p:nvPr>
        </p:nvSpPr>
        <p:spPr/>
        <p:txBody>
          <a:bodyPr/>
          <a:lstStyle/>
          <a:p>
            <a:fld id="{12183D1B-7528-4A86-8911-1858A82ED6D2}" type="slidenum">
              <a:rPr lang="en-US" smtClean="0"/>
              <a:t>48</a:t>
            </a:fld>
            <a:endParaRPr lang="en-US"/>
          </a:p>
        </p:txBody>
      </p:sp>
      <p:sp>
        <p:nvSpPr>
          <p:cNvPr id="12" name="Footer Placeholder 11"/>
          <p:cNvSpPr>
            <a:spLocks noGrp="1"/>
          </p:cNvSpPr>
          <p:nvPr>
            <p:ph type="ftr" sz="quarter" idx="4294967295"/>
          </p:nvPr>
        </p:nvSpPr>
        <p:spPr>
          <a:xfrm>
            <a:off x="0" y="6356350"/>
            <a:ext cx="4114800" cy="365125"/>
          </a:xfrm>
          <a:prstGeom prst="rect">
            <a:avLst/>
          </a:prstGeom>
        </p:spPr>
        <p:txBody>
          <a:bodyPr/>
          <a:lstStyle/>
          <a:p>
            <a:r>
              <a:rPr lang="en-US" dirty="0" smtClean="0"/>
              <a:t>http://qminer.ijs.si/</a:t>
            </a:r>
            <a:endParaRPr lang="en-US" dirty="0"/>
          </a:p>
        </p:txBody>
      </p:sp>
      <p:pic>
        <p:nvPicPr>
          <p:cNvPr id="5" name="Picture 4"/>
          <p:cNvPicPr>
            <a:picLocks noChangeAspect="1"/>
          </p:cNvPicPr>
          <p:nvPr/>
        </p:nvPicPr>
        <p:blipFill rotWithShape="1">
          <a:blip r:embed="rId2"/>
          <a:srcRect t="8311" r="5939"/>
          <a:stretch/>
        </p:blipFill>
        <p:spPr>
          <a:xfrm>
            <a:off x="2346959" y="1919943"/>
            <a:ext cx="7561154" cy="2453489"/>
          </a:xfrm>
          <a:prstGeom prst="rect">
            <a:avLst/>
          </a:prstGeom>
        </p:spPr>
      </p:pic>
      <p:sp>
        <p:nvSpPr>
          <p:cNvPr id="7" name="Rectangle 6"/>
          <p:cNvSpPr/>
          <p:nvPr/>
        </p:nvSpPr>
        <p:spPr>
          <a:xfrm>
            <a:off x="2346960" y="4525005"/>
            <a:ext cx="3200401" cy="175432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cure, day, feeling, drink, night, good, work, year, today, morning, </a:t>
            </a:r>
            <a:r>
              <a:rPr lang="en-US" dirty="0" err="1">
                <a:solidFill>
                  <a:srgbClr val="000000"/>
                </a:solidFill>
                <a:latin typeface="Arial" panose="020B0604020202020204" pitchFamily="34" charset="0"/>
              </a:rPr>
              <a:t>haha</a:t>
            </a:r>
            <a:r>
              <a:rPr lang="en-US" dirty="0">
                <a:solidFill>
                  <a:srgbClr val="000000"/>
                </a:solidFill>
                <a:latin typeface="Arial" panose="020B0604020202020204" pitchFamily="34" charset="0"/>
              </a:rPr>
              <a:t>, worst, love, tomorrow, time, </a:t>
            </a:r>
            <a:r>
              <a:rPr lang="en-US" dirty="0" err="1">
                <a:solidFill>
                  <a:srgbClr val="000000"/>
                </a:solidFill>
                <a:latin typeface="Arial" panose="020B0604020202020204" pitchFamily="34" charset="0"/>
              </a:rPr>
              <a:t>christmas</a:t>
            </a:r>
            <a:r>
              <a:rPr lang="en-US" dirty="0">
                <a:solidFill>
                  <a:srgbClr val="000000"/>
                </a:solidFill>
                <a:latin typeface="Arial" panose="020B0604020202020204" pitchFamily="34" charset="0"/>
              </a:rPr>
              <a:t>, bad, wake, food, bed, drunk</a:t>
            </a:r>
            <a:endParaRPr lang="en-US" dirty="0"/>
          </a:p>
        </p:txBody>
      </p:sp>
      <p:sp>
        <p:nvSpPr>
          <p:cNvPr id="8" name="Rectangle 7"/>
          <p:cNvSpPr/>
          <p:nvPr/>
        </p:nvSpPr>
        <p:spPr>
          <a:xfrm>
            <a:off x="5658679" y="4525005"/>
            <a:ext cx="4274685" cy="175432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r>
              <a:rPr lang="en-US" dirty="0">
                <a:solidFill>
                  <a:srgbClr val="000000"/>
                </a:solidFill>
                <a:latin typeface="Arial" panose="020B0604020202020204" pitchFamily="34" charset="0"/>
              </a:rPr>
              <a:t>hangover, winning, </a:t>
            </a:r>
            <a:r>
              <a:rPr lang="en-US" dirty="0" err="1">
                <a:solidFill>
                  <a:srgbClr val="000000"/>
                </a:solidFill>
                <a:latin typeface="Arial" panose="020B0604020202020204" pitchFamily="34" charset="0"/>
              </a:rPr>
              <a:t>happynewyear</a:t>
            </a:r>
            <a:r>
              <a:rPr lang="en-US" dirty="0">
                <a:solidFill>
                  <a:srgbClr val="000000"/>
                </a:solidFill>
                <a:latin typeface="Arial" panose="020B0604020202020204" pitchFamily="34" charset="0"/>
              </a:rPr>
              <a:t>, perfect, food, </a:t>
            </a:r>
            <a:r>
              <a:rPr lang="en-US" dirty="0" err="1">
                <a:solidFill>
                  <a:srgbClr val="000000"/>
                </a:solidFill>
                <a:latin typeface="Arial" panose="020B0604020202020204" pitchFamily="34" charset="0"/>
              </a:rPr>
              <a:t>nye</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notfair</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toooldforthisshit</a:t>
            </a:r>
            <a:r>
              <a:rPr lang="en-US" dirty="0">
                <a:solidFill>
                  <a:srgbClr val="000000"/>
                </a:solidFill>
                <a:latin typeface="Arial" panose="020B0604020202020204" pitchFamily="34" charset="0"/>
              </a:rPr>
              <a:t>, dedication, sick, fucked, </a:t>
            </a:r>
            <a:r>
              <a:rPr lang="en-US" dirty="0" err="1">
                <a:solidFill>
                  <a:srgbClr val="000000"/>
                </a:solidFill>
                <a:latin typeface="Arial" panose="020B0604020202020204" pitchFamily="34" charset="0"/>
              </a:rPr>
              <a:t>badtimes</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backtobed</a:t>
            </a:r>
            <a:r>
              <a:rPr lang="en-US" dirty="0">
                <a:solidFill>
                  <a:srgbClr val="000000"/>
                </a:solidFill>
                <a:latin typeface="Arial" panose="020B0604020202020204" pitchFamily="34" charset="0"/>
              </a:rPr>
              <a:t>, goodnight, yay, ouch, beer, fresh, dying, bed, death</a:t>
            </a:r>
            <a:endParaRPr lang="en-US" dirty="0"/>
          </a:p>
        </p:txBody>
      </p:sp>
      <p:pic>
        <p:nvPicPr>
          <p:cNvPr id="10" name="Picture 9"/>
          <p:cNvPicPr>
            <a:picLocks noChangeAspect="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blip>
          <a:srcRect t="7272" r="5827"/>
          <a:stretch/>
        </p:blipFill>
        <p:spPr>
          <a:xfrm>
            <a:off x="2346959" y="1919943"/>
            <a:ext cx="7552294" cy="2533525"/>
          </a:xfrm>
          <a:prstGeom prst="rect">
            <a:avLst/>
          </a:prstGeom>
        </p:spPr>
      </p:pic>
    </p:spTree>
    <p:extLst>
      <p:ext uri="{BB962C8B-B14F-4D97-AF65-F5344CB8AC3E}">
        <p14:creationId xmlns:p14="http://schemas.microsoft.com/office/powerpoint/2010/main" val="181226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EU has done?</a:t>
            </a:r>
            <a:endParaRPr lang="en-US" dirty="0"/>
          </a:p>
        </p:txBody>
      </p:sp>
      <p:sp>
        <p:nvSpPr>
          <p:cNvPr id="3" name="Content Placeholder 2"/>
          <p:cNvSpPr>
            <a:spLocks noGrp="1"/>
          </p:cNvSpPr>
          <p:nvPr>
            <p:ph idx="1"/>
          </p:nvPr>
        </p:nvSpPr>
        <p:spPr/>
        <p:txBody>
          <a:bodyPr/>
          <a:lstStyle/>
          <a:p>
            <a:r>
              <a:rPr lang="en-US" dirty="0" smtClean="0"/>
              <a:t>Transportation Projects funded from FP5 – FP7 (&gt;700) </a:t>
            </a:r>
            <a:r>
              <a:rPr lang="en-US" dirty="0"/>
              <a:t>(</a:t>
            </a:r>
            <a:r>
              <a:rPr lang="en-US" dirty="0">
                <a:hlinkClick r:id="rId2"/>
              </a:rPr>
              <a:t>http://ec.europa.eu/research/transport</a:t>
            </a:r>
            <a:r>
              <a:rPr lang="en-US" dirty="0" smtClean="0">
                <a:hlinkClick r:id="rId2"/>
              </a:rPr>
              <a:t>/</a:t>
            </a:r>
            <a:r>
              <a:rPr lang="en-US" dirty="0" smtClean="0"/>
              <a:t>)</a:t>
            </a:r>
          </a:p>
          <a:p>
            <a:r>
              <a:rPr lang="en-US" dirty="0"/>
              <a:t>Intelligent transport systems </a:t>
            </a:r>
            <a:r>
              <a:rPr lang="en-US" dirty="0" smtClean="0"/>
              <a:t>(&gt;1000 </a:t>
            </a:r>
            <a:r>
              <a:rPr lang="en-US" dirty="0"/>
              <a:t>projects) EU + </a:t>
            </a:r>
            <a:r>
              <a:rPr lang="en-US" dirty="0" smtClean="0"/>
              <a:t>national (</a:t>
            </a:r>
            <a:r>
              <a:rPr lang="en-US" dirty="0" smtClean="0">
                <a:hlinkClick r:id="rId3"/>
              </a:rPr>
              <a:t>http</a:t>
            </a:r>
            <a:r>
              <a:rPr lang="en-US" dirty="0">
                <a:hlinkClick r:id="rId3"/>
              </a:rPr>
              <a:t>://www.transport-research.info/web</a:t>
            </a:r>
            <a:r>
              <a:rPr lang="en-US" dirty="0" smtClean="0">
                <a:hlinkClick r:id="rId3"/>
              </a:rPr>
              <a:t>/</a:t>
            </a:r>
            <a:r>
              <a:rPr lang="en-US" dirty="0" smtClean="0"/>
              <a:t>)</a:t>
            </a:r>
            <a:endParaRPr lang="en-US" dirty="0"/>
          </a:p>
          <a:p>
            <a:endParaRPr lang="en-US" dirty="0"/>
          </a:p>
        </p:txBody>
      </p:sp>
      <p:grpSp>
        <p:nvGrpSpPr>
          <p:cNvPr id="6" name="Group 5"/>
          <p:cNvGrpSpPr/>
          <p:nvPr/>
        </p:nvGrpSpPr>
        <p:grpSpPr>
          <a:xfrm>
            <a:off x="1877516" y="1826559"/>
            <a:ext cx="8538567" cy="4800600"/>
            <a:chOff x="1877516" y="1524000"/>
            <a:chExt cx="8538567" cy="4800600"/>
          </a:xfrm>
        </p:grpSpPr>
        <p:pic>
          <p:nvPicPr>
            <p:cNvPr id="4" name="Content Placeholder 3"/>
            <p:cNvPicPr>
              <a:picLocks noChangeAspect="1"/>
            </p:cNvPicPr>
            <p:nvPr/>
          </p:nvPicPr>
          <p:blipFill>
            <a:blip r:embed="rId4"/>
            <a:stretch>
              <a:fillRect/>
            </a:stretch>
          </p:blipFill>
          <p:spPr bwMode="auto">
            <a:xfrm>
              <a:off x="1877516" y="1524000"/>
              <a:ext cx="8538567" cy="4800600"/>
            </a:xfrm>
            <a:prstGeom prst="rect">
              <a:avLst/>
            </a:prstGeom>
            <a:noFill/>
            <a:ln w="9525">
              <a:noFill/>
              <a:miter lim="800000"/>
              <a:headEnd/>
              <a:tailEnd/>
            </a:ln>
            <a:effectLst/>
          </p:spPr>
        </p:pic>
        <p:sp>
          <p:nvSpPr>
            <p:cNvPr id="5" name="TextBox 4"/>
            <p:cNvSpPr txBox="1"/>
            <p:nvPr/>
          </p:nvSpPr>
          <p:spPr>
            <a:xfrm>
              <a:off x="7732059" y="1524000"/>
              <a:ext cx="2569999" cy="369332"/>
            </a:xfrm>
            <a:prstGeom prst="rect">
              <a:avLst/>
            </a:prstGeom>
            <a:noFill/>
          </p:spPr>
          <p:txBody>
            <a:bodyPr wrap="none" rtlCol="0">
              <a:spAutoFit/>
            </a:bodyPr>
            <a:lstStyle/>
            <a:p>
              <a:r>
                <a:rPr lang="en-US" dirty="0" smtClean="0"/>
                <a:t>http://www.ist-world.org</a:t>
              </a:r>
              <a:endParaRPr lang="en-US" dirty="0"/>
            </a:p>
          </p:txBody>
        </p:sp>
      </p:grpSp>
    </p:spTree>
    <p:extLst>
      <p:ext uri="{BB962C8B-B14F-4D97-AF65-F5344CB8AC3E}">
        <p14:creationId xmlns:p14="http://schemas.microsoft.com/office/powerpoint/2010/main" val="33010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EU is doing?</a:t>
            </a:r>
            <a:endParaRPr lang="en-US" dirty="0"/>
          </a:p>
        </p:txBody>
      </p:sp>
      <p:sp>
        <p:nvSpPr>
          <p:cNvPr id="3" name="Content Placeholder 2"/>
          <p:cNvSpPr>
            <a:spLocks noGrp="1"/>
          </p:cNvSpPr>
          <p:nvPr>
            <p:ph sz="half" idx="1"/>
          </p:nvPr>
        </p:nvSpPr>
        <p:spPr>
          <a:xfrm>
            <a:off x="1117600" y="1227344"/>
            <a:ext cx="6133206" cy="5177118"/>
          </a:xfrm>
        </p:spPr>
        <p:txBody>
          <a:bodyPr>
            <a:noAutofit/>
          </a:bodyPr>
          <a:lstStyle/>
          <a:p>
            <a:r>
              <a:rPr lang="en-US" sz="1600" b="1" dirty="0" smtClean="0"/>
              <a:t>Air</a:t>
            </a:r>
          </a:p>
          <a:p>
            <a:pPr lvl="1"/>
            <a:r>
              <a:rPr lang="en-US" sz="1400" dirty="0" smtClean="0"/>
              <a:t>Greening air transport</a:t>
            </a:r>
          </a:p>
          <a:p>
            <a:pPr lvl="1"/>
            <a:r>
              <a:rPr lang="en-US" sz="1400" dirty="0" smtClean="0"/>
              <a:t>Time efficiency</a:t>
            </a:r>
          </a:p>
          <a:p>
            <a:pPr lvl="1"/>
            <a:r>
              <a:rPr lang="en-US" sz="1400" dirty="0" smtClean="0"/>
              <a:t>Customer satisfaction and safety</a:t>
            </a:r>
          </a:p>
          <a:p>
            <a:pPr lvl="1"/>
            <a:r>
              <a:rPr lang="en-US" sz="1400" dirty="0" smtClean="0"/>
              <a:t>Cost efficiency</a:t>
            </a:r>
          </a:p>
          <a:p>
            <a:pPr lvl="1"/>
            <a:r>
              <a:rPr lang="en-US" sz="1400" dirty="0" smtClean="0"/>
              <a:t>Protecting aircraft and passengers</a:t>
            </a:r>
          </a:p>
          <a:p>
            <a:pPr lvl="1"/>
            <a:r>
              <a:rPr lang="en-US" sz="1400" dirty="0" smtClean="0"/>
              <a:t>Air transport in future </a:t>
            </a:r>
          </a:p>
          <a:p>
            <a:r>
              <a:rPr lang="en-US" sz="1600" b="1" dirty="0" smtClean="0"/>
              <a:t>Rail</a:t>
            </a:r>
            <a:endParaRPr lang="en-US" sz="1600" b="1" dirty="0" smtClean="0"/>
          </a:p>
          <a:p>
            <a:pPr lvl="1"/>
            <a:r>
              <a:rPr lang="en-US" sz="1400" dirty="0" smtClean="0"/>
              <a:t>Interoperability</a:t>
            </a:r>
          </a:p>
          <a:p>
            <a:pPr lvl="1"/>
            <a:r>
              <a:rPr lang="en-US" sz="1400" dirty="0" smtClean="0"/>
              <a:t>Intelligent mobility</a:t>
            </a:r>
          </a:p>
          <a:p>
            <a:pPr lvl="1"/>
            <a:r>
              <a:rPr lang="en-US" sz="1400" dirty="0" smtClean="0"/>
              <a:t>Safety and security</a:t>
            </a:r>
          </a:p>
          <a:p>
            <a:pPr lvl="1"/>
            <a:r>
              <a:rPr lang="en-US" sz="1400" dirty="0" smtClean="0"/>
              <a:t>Environment</a:t>
            </a:r>
          </a:p>
          <a:p>
            <a:pPr lvl="1"/>
            <a:r>
              <a:rPr lang="en-US" sz="1400" dirty="0" smtClean="0"/>
              <a:t>Innovative materials and production methods </a:t>
            </a:r>
          </a:p>
          <a:p>
            <a:r>
              <a:rPr lang="en-US" sz="1600" b="1" dirty="0" smtClean="0"/>
              <a:t>Water</a:t>
            </a:r>
          </a:p>
          <a:p>
            <a:pPr lvl="1"/>
            <a:r>
              <a:rPr lang="en-US" sz="1400" dirty="0" smtClean="0"/>
              <a:t>Greener waterborne transport</a:t>
            </a:r>
          </a:p>
          <a:p>
            <a:pPr lvl="1"/>
            <a:r>
              <a:rPr lang="en-US" sz="1400" dirty="0" smtClean="0"/>
              <a:t>Safety </a:t>
            </a:r>
            <a:r>
              <a:rPr lang="en-US" sz="1400" dirty="0" smtClean="0"/>
              <a:t>and security</a:t>
            </a:r>
          </a:p>
          <a:p>
            <a:pPr lvl="1"/>
            <a:r>
              <a:rPr lang="en-US" sz="1400" dirty="0" err="1" smtClean="0"/>
              <a:t>Intermodality</a:t>
            </a:r>
            <a:r>
              <a:rPr lang="en-US" sz="1400" dirty="0" smtClean="0"/>
              <a:t> and logistics, including ports and inland waterways</a:t>
            </a:r>
          </a:p>
          <a:p>
            <a:pPr lvl="1"/>
            <a:r>
              <a:rPr lang="en-US" sz="1400" dirty="0" smtClean="0"/>
              <a:t>The Ocean of Tomorrow </a:t>
            </a:r>
          </a:p>
          <a:p>
            <a:endParaRPr lang="en-US" sz="1600" dirty="0" smtClean="0"/>
          </a:p>
          <a:p>
            <a:endParaRPr lang="en-US" sz="1600" dirty="0"/>
          </a:p>
        </p:txBody>
      </p:sp>
      <p:sp>
        <p:nvSpPr>
          <p:cNvPr id="4" name="Content Placeholder 3"/>
          <p:cNvSpPr>
            <a:spLocks noGrp="1"/>
          </p:cNvSpPr>
          <p:nvPr>
            <p:ph sz="half" idx="2"/>
          </p:nvPr>
        </p:nvSpPr>
        <p:spPr>
          <a:xfrm>
            <a:off x="6703484" y="1227344"/>
            <a:ext cx="4980517" cy="4029075"/>
          </a:xfrm>
        </p:spPr>
        <p:txBody>
          <a:bodyPr/>
          <a:lstStyle/>
          <a:p>
            <a:r>
              <a:rPr lang="en-US" sz="1600" b="1" dirty="0"/>
              <a:t>Road</a:t>
            </a:r>
          </a:p>
          <a:p>
            <a:pPr lvl="1"/>
            <a:r>
              <a:rPr lang="en-US" sz="1400" dirty="0"/>
              <a:t>Greener road transport</a:t>
            </a:r>
          </a:p>
          <a:p>
            <a:pPr lvl="1"/>
            <a:r>
              <a:rPr lang="en-US" sz="1400" dirty="0"/>
              <a:t>Modal shift and decongestion of transport corridors</a:t>
            </a:r>
          </a:p>
          <a:p>
            <a:pPr lvl="1"/>
            <a:r>
              <a:rPr lang="en-US" sz="1400" dirty="0"/>
              <a:t>Sustainable urban transport</a:t>
            </a:r>
          </a:p>
          <a:p>
            <a:pPr lvl="1"/>
            <a:r>
              <a:rPr lang="en-US" sz="1400" dirty="0"/>
              <a:t>Safety and security</a:t>
            </a:r>
          </a:p>
          <a:p>
            <a:pPr lvl="1"/>
            <a:r>
              <a:rPr lang="en-US" sz="1400" dirty="0"/>
              <a:t>Competitiveness</a:t>
            </a:r>
          </a:p>
          <a:p>
            <a:pPr lvl="1"/>
            <a:r>
              <a:rPr lang="en-US" sz="1400" dirty="0"/>
              <a:t>Green cars initiative</a:t>
            </a:r>
          </a:p>
          <a:p>
            <a:pPr lvl="1"/>
            <a:r>
              <a:rPr lang="en-US" sz="1400" dirty="0" smtClean="0"/>
              <a:t>The </a:t>
            </a:r>
            <a:r>
              <a:rPr lang="en-US" sz="1400" dirty="0"/>
              <a:t>Fuel Cells and Hydrogen Joint Technology Initiative</a:t>
            </a:r>
          </a:p>
          <a:p>
            <a:r>
              <a:rPr lang="en-US" sz="1600" b="1" dirty="0"/>
              <a:t>Multimodal</a:t>
            </a:r>
          </a:p>
          <a:p>
            <a:pPr lvl="1"/>
            <a:r>
              <a:rPr lang="en-US" sz="1400" dirty="0" smtClean="0"/>
              <a:t>Sustainable </a:t>
            </a:r>
            <a:r>
              <a:rPr lang="en-US" sz="1400" dirty="0"/>
              <a:t>urban transport</a:t>
            </a:r>
          </a:p>
          <a:p>
            <a:pPr lvl="1"/>
            <a:r>
              <a:rPr lang="en-US" sz="1400" dirty="0"/>
              <a:t>Intermodal freight transport</a:t>
            </a:r>
          </a:p>
          <a:p>
            <a:pPr lvl="1"/>
            <a:r>
              <a:rPr lang="en-US" sz="1400" dirty="0"/>
              <a:t>Intelligent transport systems</a:t>
            </a:r>
          </a:p>
          <a:p>
            <a:endParaRPr lang="en-US" sz="1600" dirty="0"/>
          </a:p>
        </p:txBody>
      </p:sp>
    </p:spTree>
    <p:extLst>
      <p:ext uri="{BB962C8B-B14F-4D97-AF65-F5344CB8AC3E}">
        <p14:creationId xmlns:p14="http://schemas.microsoft.com/office/powerpoint/2010/main" val="18493887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 EU is doing?</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H2020: Smart, Green and Integrated Transport</a:t>
            </a:r>
          </a:p>
          <a:p>
            <a:r>
              <a:rPr lang="en-US" dirty="0" smtClean="0"/>
              <a:t>€</a:t>
            </a:r>
            <a:r>
              <a:rPr lang="en-US" dirty="0" smtClean="0"/>
              <a:t>6.339 </a:t>
            </a:r>
            <a:r>
              <a:rPr lang="en-US" dirty="0" smtClean="0"/>
              <a:t>million Euros </a:t>
            </a:r>
          </a:p>
          <a:p>
            <a:r>
              <a:rPr lang="en-US" b="1" dirty="0" smtClean="0"/>
              <a:t>KW:</a:t>
            </a:r>
          </a:p>
          <a:p>
            <a:pPr lvl="1"/>
            <a:r>
              <a:rPr lang="en-US" dirty="0" smtClean="0"/>
              <a:t>resource efficient transport that respects the </a:t>
            </a:r>
            <a:r>
              <a:rPr lang="en-US" b="1" dirty="0" smtClean="0"/>
              <a:t>environment</a:t>
            </a:r>
          </a:p>
          <a:p>
            <a:pPr lvl="1"/>
            <a:r>
              <a:rPr lang="en-US" b="1" dirty="0" smtClean="0"/>
              <a:t>better</a:t>
            </a:r>
            <a:r>
              <a:rPr lang="en-US" dirty="0" smtClean="0"/>
              <a:t> </a:t>
            </a:r>
            <a:r>
              <a:rPr lang="en-US" b="1" dirty="0" smtClean="0"/>
              <a:t>mobility</a:t>
            </a:r>
            <a:r>
              <a:rPr lang="en-US" dirty="0" smtClean="0"/>
              <a:t>, less congestion, more safety and security</a:t>
            </a:r>
          </a:p>
          <a:p>
            <a:pPr lvl="1"/>
            <a:r>
              <a:rPr lang="en-US" dirty="0" smtClean="0"/>
              <a:t>global </a:t>
            </a:r>
            <a:r>
              <a:rPr lang="en-US" b="1" dirty="0" smtClean="0"/>
              <a:t>leadership</a:t>
            </a:r>
            <a:r>
              <a:rPr lang="en-US" dirty="0" smtClean="0"/>
              <a:t> for the European transport industry</a:t>
            </a:r>
          </a:p>
          <a:p>
            <a:pPr lvl="1"/>
            <a:r>
              <a:rPr lang="en-US" dirty="0" smtClean="0"/>
              <a:t>a socio-economic and </a:t>
            </a:r>
            <a:r>
              <a:rPr lang="en-US" dirty="0" err="1" smtClean="0"/>
              <a:t>behavioural</a:t>
            </a:r>
            <a:r>
              <a:rPr lang="en-US" dirty="0" smtClean="0"/>
              <a:t> research and forward looking activities for </a:t>
            </a:r>
            <a:r>
              <a:rPr lang="en-US" b="1" dirty="0" smtClean="0"/>
              <a:t>policy making</a:t>
            </a:r>
          </a:p>
          <a:p>
            <a:endParaRPr lang="en-US" b="1" dirty="0"/>
          </a:p>
          <a:p>
            <a:r>
              <a:rPr lang="en-US" dirty="0" smtClean="0"/>
              <a:t>Mobility for Growth</a:t>
            </a:r>
          </a:p>
          <a:p>
            <a:r>
              <a:rPr lang="en-US" dirty="0" smtClean="0"/>
              <a:t>Green Vehicles</a:t>
            </a:r>
          </a:p>
          <a:p>
            <a:r>
              <a:rPr lang="en-US" dirty="0" smtClean="0"/>
              <a:t>Small Business and Fast Track Innovation for Transport </a:t>
            </a:r>
            <a:endParaRPr lang="en-US" dirty="0"/>
          </a:p>
        </p:txBody>
      </p:sp>
    </p:spTree>
    <p:extLst>
      <p:ext uri="{BB962C8B-B14F-4D97-AF65-F5344CB8AC3E}">
        <p14:creationId xmlns:p14="http://schemas.microsoft.com/office/powerpoint/2010/main" val="33411004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anchor="b">
            <a:normAutofit/>
          </a:bodyPr>
          <a:lstStyle/>
          <a:p>
            <a:r>
              <a:rPr lang="sl-SI" dirty="0" err="1"/>
              <a:t>What</a:t>
            </a:r>
            <a:r>
              <a:rPr lang="sl-SI" dirty="0"/>
              <a:t> is </a:t>
            </a:r>
            <a:r>
              <a:rPr lang="sl-SI" dirty="0" err="1"/>
              <a:t>out</a:t>
            </a:r>
            <a:r>
              <a:rPr lang="sl-SI" dirty="0"/>
              <a:t> </a:t>
            </a:r>
            <a:r>
              <a:rPr lang="sl-SI" dirty="0" err="1"/>
              <a:t>there</a:t>
            </a:r>
            <a:r>
              <a:rPr lang="en-US" dirty="0"/>
              <a:t>?</a:t>
            </a:r>
          </a:p>
        </p:txBody>
      </p:sp>
      <p:sp>
        <p:nvSpPr>
          <p:cNvPr id="6" name="TextBox 5"/>
          <p:cNvSpPr txBox="1"/>
          <p:nvPr/>
        </p:nvSpPr>
        <p:spPr>
          <a:xfrm>
            <a:off x="2319030" y="4586310"/>
            <a:ext cx="2845266" cy="830997"/>
          </a:xfrm>
          <a:prstGeom prst="rect">
            <a:avLst/>
          </a:prstGeom>
          <a:noFill/>
        </p:spPr>
        <p:txBody>
          <a:bodyPr wrap="none" rtlCol="0">
            <a:spAutoFit/>
          </a:bodyPr>
          <a:lstStyle/>
          <a:p>
            <a:r>
              <a:rPr lang="en-US" sz="2400" dirty="0"/>
              <a:t>Information retrieval </a:t>
            </a:r>
          </a:p>
          <a:p>
            <a:r>
              <a:rPr lang="en-US" sz="2400" dirty="0"/>
              <a:t>Knowledge discovery</a:t>
            </a:r>
          </a:p>
        </p:txBody>
      </p:sp>
      <p:sp>
        <p:nvSpPr>
          <p:cNvPr id="9" name="TextBox 8"/>
          <p:cNvSpPr txBox="1"/>
          <p:nvPr/>
        </p:nvSpPr>
        <p:spPr>
          <a:xfrm>
            <a:off x="2461907" y="3943368"/>
            <a:ext cx="2359941" cy="461665"/>
          </a:xfrm>
          <a:prstGeom prst="rect">
            <a:avLst/>
          </a:prstGeom>
          <a:noFill/>
        </p:spPr>
        <p:txBody>
          <a:bodyPr wrap="none" rtlCol="0">
            <a:spAutoFit/>
          </a:bodyPr>
          <a:lstStyle/>
          <a:p>
            <a:r>
              <a:rPr lang="en-US" sz="2400" dirty="0"/>
              <a:t>Machine learning</a:t>
            </a:r>
          </a:p>
        </p:txBody>
      </p:sp>
      <p:sp>
        <p:nvSpPr>
          <p:cNvPr id="10" name="TextBox 9"/>
          <p:cNvSpPr txBox="1"/>
          <p:nvPr/>
        </p:nvSpPr>
        <p:spPr>
          <a:xfrm>
            <a:off x="2024034" y="2285993"/>
            <a:ext cx="3032112" cy="461665"/>
          </a:xfrm>
          <a:prstGeom prst="rect">
            <a:avLst/>
          </a:prstGeom>
          <a:noFill/>
        </p:spPr>
        <p:txBody>
          <a:bodyPr wrap="none" rtlCol="0">
            <a:spAutoFit/>
          </a:bodyPr>
          <a:lstStyle/>
          <a:p>
            <a:r>
              <a:rPr lang="en-US" sz="2400" dirty="0"/>
              <a:t>Language technologies</a:t>
            </a:r>
          </a:p>
        </p:txBody>
      </p:sp>
      <p:sp>
        <p:nvSpPr>
          <p:cNvPr id="11" name="TextBox 10"/>
          <p:cNvSpPr txBox="1"/>
          <p:nvPr/>
        </p:nvSpPr>
        <p:spPr>
          <a:xfrm>
            <a:off x="5105112" y="6157946"/>
            <a:ext cx="3942298" cy="461665"/>
          </a:xfrm>
          <a:prstGeom prst="rect">
            <a:avLst/>
          </a:prstGeom>
          <a:noFill/>
        </p:spPr>
        <p:txBody>
          <a:bodyPr wrap="none" rtlCol="0">
            <a:spAutoFit/>
          </a:bodyPr>
          <a:lstStyle/>
          <a:p>
            <a:r>
              <a:rPr lang="en-US" sz="2400" dirty="0"/>
              <a:t>Internet of things (everything)</a:t>
            </a:r>
          </a:p>
        </p:txBody>
      </p:sp>
      <p:sp>
        <p:nvSpPr>
          <p:cNvPr id="12" name="TextBox 11"/>
          <p:cNvSpPr txBox="1"/>
          <p:nvPr/>
        </p:nvSpPr>
        <p:spPr>
          <a:xfrm>
            <a:off x="3104848" y="1943104"/>
            <a:ext cx="6000792" cy="461665"/>
          </a:xfrm>
          <a:prstGeom prst="rect">
            <a:avLst/>
          </a:prstGeom>
          <a:noFill/>
        </p:spPr>
        <p:txBody>
          <a:bodyPr wrap="square" rtlCol="0">
            <a:spAutoFit/>
          </a:bodyPr>
          <a:lstStyle/>
          <a:p>
            <a:r>
              <a:rPr lang="en-US" sz="2400" dirty="0"/>
              <a:t>Interoperability models and solutions</a:t>
            </a:r>
          </a:p>
        </p:txBody>
      </p:sp>
      <p:sp>
        <p:nvSpPr>
          <p:cNvPr id="13" name="TextBox 12"/>
          <p:cNvSpPr txBox="1"/>
          <p:nvPr/>
        </p:nvSpPr>
        <p:spPr>
          <a:xfrm>
            <a:off x="2390469" y="1371600"/>
            <a:ext cx="2843471" cy="461665"/>
          </a:xfrm>
          <a:prstGeom prst="rect">
            <a:avLst/>
          </a:prstGeom>
          <a:noFill/>
        </p:spPr>
        <p:txBody>
          <a:bodyPr wrap="none" rtlCol="0">
            <a:spAutoFit/>
          </a:bodyPr>
          <a:lstStyle/>
          <a:p>
            <a:r>
              <a:rPr lang="en-US" sz="2400" dirty="0"/>
              <a:t>Large scale reasoning</a:t>
            </a:r>
          </a:p>
        </p:txBody>
      </p:sp>
      <p:sp>
        <p:nvSpPr>
          <p:cNvPr id="14" name="TextBox 13"/>
          <p:cNvSpPr txBox="1"/>
          <p:nvPr/>
        </p:nvSpPr>
        <p:spPr>
          <a:xfrm>
            <a:off x="6891063" y="1371600"/>
            <a:ext cx="2405787" cy="461665"/>
          </a:xfrm>
          <a:prstGeom prst="rect">
            <a:avLst/>
          </a:prstGeom>
          <a:noFill/>
        </p:spPr>
        <p:txBody>
          <a:bodyPr wrap="none" rtlCol="0">
            <a:spAutoFit/>
          </a:bodyPr>
          <a:lstStyle/>
          <a:p>
            <a:r>
              <a:rPr lang="en-US" sz="2400" dirty="0"/>
              <a:t>Cognitive systems</a:t>
            </a:r>
          </a:p>
        </p:txBody>
      </p:sp>
      <p:sp>
        <p:nvSpPr>
          <p:cNvPr id="15" name="TextBox 14"/>
          <p:cNvSpPr txBox="1"/>
          <p:nvPr/>
        </p:nvSpPr>
        <p:spPr>
          <a:xfrm>
            <a:off x="7391129" y="2514608"/>
            <a:ext cx="2061783" cy="461665"/>
          </a:xfrm>
          <a:prstGeom prst="rect">
            <a:avLst/>
          </a:prstGeom>
          <a:noFill/>
        </p:spPr>
        <p:txBody>
          <a:bodyPr wrap="none" rtlCol="0">
            <a:spAutoFit/>
          </a:bodyPr>
          <a:lstStyle/>
          <a:p>
            <a:r>
              <a:rPr lang="en-US" sz="2400" dirty="0"/>
              <a:t>Self-awareness</a:t>
            </a:r>
          </a:p>
        </p:txBody>
      </p:sp>
      <p:sp>
        <p:nvSpPr>
          <p:cNvPr id="16" name="TextBox 15"/>
          <p:cNvSpPr txBox="1"/>
          <p:nvPr/>
        </p:nvSpPr>
        <p:spPr>
          <a:xfrm>
            <a:off x="5890930" y="3157550"/>
            <a:ext cx="2981842" cy="830997"/>
          </a:xfrm>
          <a:prstGeom prst="rect">
            <a:avLst/>
          </a:prstGeom>
          <a:noFill/>
        </p:spPr>
        <p:txBody>
          <a:bodyPr wrap="none" rtlCol="0">
            <a:spAutoFit/>
          </a:bodyPr>
          <a:lstStyle/>
          <a:p>
            <a:r>
              <a:rPr lang="en-US" sz="2400" dirty="0"/>
              <a:t>Semantic and Context </a:t>
            </a:r>
          </a:p>
          <a:p>
            <a:r>
              <a:rPr lang="en-US" sz="2400" dirty="0"/>
              <a:t>technologies</a:t>
            </a:r>
          </a:p>
        </p:txBody>
      </p:sp>
      <p:sp>
        <p:nvSpPr>
          <p:cNvPr id="17" name="TextBox 16"/>
          <p:cNvSpPr txBox="1"/>
          <p:nvPr/>
        </p:nvSpPr>
        <p:spPr>
          <a:xfrm>
            <a:off x="7176815" y="5443566"/>
            <a:ext cx="2554097" cy="461665"/>
          </a:xfrm>
          <a:prstGeom prst="rect">
            <a:avLst/>
          </a:prstGeom>
          <a:noFill/>
        </p:spPr>
        <p:txBody>
          <a:bodyPr wrap="none" rtlCol="0">
            <a:spAutoFit/>
          </a:bodyPr>
          <a:lstStyle/>
          <a:p>
            <a:r>
              <a:rPr lang="en-US" sz="2400" dirty="0"/>
              <a:t>Ubiquitous sensing</a:t>
            </a:r>
          </a:p>
        </p:txBody>
      </p:sp>
      <p:sp>
        <p:nvSpPr>
          <p:cNvPr id="18" name="TextBox 17"/>
          <p:cNvSpPr txBox="1"/>
          <p:nvPr/>
        </p:nvSpPr>
        <p:spPr>
          <a:xfrm>
            <a:off x="6605311" y="4586310"/>
            <a:ext cx="2939203" cy="461665"/>
          </a:xfrm>
          <a:prstGeom prst="rect">
            <a:avLst/>
          </a:prstGeom>
          <a:noFill/>
        </p:spPr>
        <p:txBody>
          <a:bodyPr wrap="none" rtlCol="0">
            <a:spAutoFit/>
          </a:bodyPr>
          <a:lstStyle/>
          <a:p>
            <a:r>
              <a:rPr lang="en-US" sz="2400" dirty="0"/>
              <a:t>Multimodal interfaces</a:t>
            </a:r>
          </a:p>
        </p:txBody>
      </p:sp>
      <p:sp>
        <p:nvSpPr>
          <p:cNvPr id="19" name="TextBox 18"/>
          <p:cNvSpPr txBox="1"/>
          <p:nvPr/>
        </p:nvSpPr>
        <p:spPr>
          <a:xfrm>
            <a:off x="2461907" y="5729318"/>
            <a:ext cx="3576107" cy="461665"/>
          </a:xfrm>
          <a:prstGeom prst="rect">
            <a:avLst/>
          </a:prstGeom>
          <a:noFill/>
        </p:spPr>
        <p:txBody>
          <a:bodyPr wrap="none" rtlCol="0">
            <a:spAutoFit/>
          </a:bodyPr>
          <a:lstStyle/>
          <a:p>
            <a:r>
              <a:rPr lang="en-US" sz="2400" dirty="0"/>
              <a:t>Data collection and storage</a:t>
            </a:r>
          </a:p>
        </p:txBody>
      </p:sp>
      <p:sp>
        <p:nvSpPr>
          <p:cNvPr id="22" name="TextBox 21"/>
          <p:cNvSpPr txBox="1"/>
          <p:nvPr/>
        </p:nvSpPr>
        <p:spPr>
          <a:xfrm>
            <a:off x="4819361" y="2800360"/>
            <a:ext cx="2095125"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Mass data</a:t>
            </a:r>
          </a:p>
        </p:txBody>
      </p:sp>
      <p:sp>
        <p:nvSpPr>
          <p:cNvPr id="23" name="TextBox 22"/>
          <p:cNvSpPr txBox="1"/>
          <p:nvPr/>
        </p:nvSpPr>
        <p:spPr>
          <a:xfrm>
            <a:off x="4247856" y="3586178"/>
            <a:ext cx="3300584"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Multimodal data</a:t>
            </a:r>
          </a:p>
        </p:txBody>
      </p:sp>
      <p:sp>
        <p:nvSpPr>
          <p:cNvPr id="24" name="TextBox 23"/>
          <p:cNvSpPr txBox="1"/>
          <p:nvPr/>
        </p:nvSpPr>
        <p:spPr>
          <a:xfrm>
            <a:off x="3594345" y="5045039"/>
            <a:ext cx="4659481"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Some meta-information</a:t>
            </a:r>
          </a:p>
        </p:txBody>
      </p:sp>
      <p:sp>
        <p:nvSpPr>
          <p:cNvPr id="20" name="TextBox 19"/>
          <p:cNvSpPr txBox="1"/>
          <p:nvPr/>
        </p:nvSpPr>
        <p:spPr>
          <a:xfrm>
            <a:off x="4214459" y="4312898"/>
            <a:ext cx="3359894" cy="646331"/>
          </a:xfrm>
          <a:prstGeom prst="rect">
            <a:avLst/>
          </a:prstGeom>
          <a:noFill/>
        </p:spPr>
        <p:txBody>
          <a:bodyPr wrap="none" rtlCol="0">
            <a:spAutoFit/>
          </a:bodyPr>
          <a:lstStyle/>
          <a:p>
            <a:r>
              <a:rPr lang="en-US" sz="3600" dirty="0">
                <a:effectLst>
                  <a:outerShdw blurRad="38100" dist="38100" dir="2700000" algn="tl">
                    <a:srgbClr val="000000">
                      <a:alpha val="43137"/>
                    </a:srgbClr>
                  </a:outerShdw>
                </a:effectLst>
              </a:rPr>
              <a:t>Multilingual data</a:t>
            </a:r>
          </a:p>
        </p:txBody>
      </p:sp>
    </p:spTree>
    <p:extLst>
      <p:ext uri="{BB962C8B-B14F-4D97-AF65-F5344CB8AC3E}">
        <p14:creationId xmlns:p14="http://schemas.microsoft.com/office/powerpoint/2010/main" val="3140427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5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grpId="0" nodeType="afterEffect">
                                  <p:stCondLst>
                                    <p:cond delay="5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grpId="0" nodeType="afterEffect">
                                  <p:stCondLst>
                                    <p:cond delay="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5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grpId="0" nodeType="afterEffect">
                                  <p:stCondLst>
                                    <p:cond delay="50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childTnLst>
                                    <p:set>
                                      <p:cBhvr>
                                        <p:cTn id="43" dur="1" fill="hold">
                                          <p:stCondLst>
                                            <p:cond delay="0"/>
                                          </p:stCondLst>
                                        </p:cTn>
                                        <p:tgtEl>
                                          <p:spTgt spid="6"/>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19"/>
                                        </p:tgtEl>
                                        <p:attrNameLst>
                                          <p:attrName>style.visibility</p:attrName>
                                        </p:attrNameLst>
                                      </p:cBhvr>
                                      <p:to>
                                        <p:strVal val="hidden"/>
                                      </p:to>
                                    </p:set>
                                  </p:childTnLst>
                                </p:cTn>
                              </p:par>
                            </p:childTnLst>
                          </p:cTn>
                        </p:par>
                        <p:par>
                          <p:cTn id="66" fill="hold">
                            <p:stCondLst>
                              <p:cond delay="0"/>
                            </p:stCondLst>
                            <p:childTnLst>
                              <p:par>
                                <p:cTn id="67" presetID="10"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00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000"/>
                                        <p:tgtEl>
                                          <p:spTgt spid="2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2000"/>
                                        <p:tgtEl>
                                          <p:spTgt spid="2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2" grpId="0"/>
      <p:bldP spid="23" grpId="0"/>
      <p:bldP spid="24"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Mass data</a:t>
            </a:r>
            <a:endParaRPr lang="en-US" dirty="0"/>
          </a:p>
        </p:txBody>
      </p:sp>
      <p:grpSp>
        <p:nvGrpSpPr>
          <p:cNvPr id="11" name="Group 10"/>
          <p:cNvGrpSpPr/>
          <p:nvPr/>
        </p:nvGrpSpPr>
        <p:grpSpPr>
          <a:xfrm>
            <a:off x="5234747" y="2582922"/>
            <a:ext cx="6279777" cy="3098373"/>
            <a:chOff x="5234747" y="2582922"/>
            <a:chExt cx="6279777" cy="3098373"/>
          </a:xfrm>
        </p:grpSpPr>
        <p:pic>
          <p:nvPicPr>
            <p:cNvPr id="21512" name="Picture 8" descr="http://zavod-vetraz.com/wp-content/uploads/disney-red-car-20140528105444-5385c074d29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5064" y="4132109"/>
              <a:ext cx="1987971" cy="124322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www.obd2.com/images/slider-s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5882" y="3792690"/>
              <a:ext cx="1616603" cy="1012339"/>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http://wsnblog.files.wordpress.com/2012/05/human-body-sensors.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5426" y="4100395"/>
              <a:ext cx="1611645" cy="107443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234747" y="2582922"/>
              <a:ext cx="6279777" cy="30983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44667" y="3408402"/>
              <a:ext cx="1225015" cy="369332"/>
            </a:xfrm>
            <a:prstGeom prst="rect">
              <a:avLst/>
            </a:prstGeom>
            <a:noFill/>
          </p:spPr>
          <p:txBody>
            <a:bodyPr wrap="none" rtlCol="0">
              <a:spAutoFit/>
            </a:bodyPr>
            <a:lstStyle/>
            <a:p>
              <a:r>
                <a:rPr lang="en-US" dirty="0" smtClean="0"/>
                <a:t>&gt;1.5 Billion</a:t>
              </a:r>
              <a:endParaRPr lang="en-US" dirty="0"/>
            </a:p>
          </p:txBody>
        </p:sp>
        <p:pic>
          <p:nvPicPr>
            <p:cNvPr id="21516" name="Picture 12" descr="http://www.shippingcontainerpros.com/images/shipping-containers-for-sale/new-20-foot-standard-dalla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71894" y="3145200"/>
              <a:ext cx="1315357" cy="98690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9162411" y="3721418"/>
              <a:ext cx="1050288" cy="369332"/>
            </a:xfrm>
            <a:prstGeom prst="rect">
              <a:avLst/>
            </a:prstGeom>
            <a:noFill/>
          </p:spPr>
          <p:txBody>
            <a:bodyPr wrap="none" rtlCol="0">
              <a:spAutoFit/>
            </a:bodyPr>
            <a:lstStyle/>
            <a:p>
              <a:r>
                <a:rPr lang="en-US" dirty="0" smtClean="0"/>
                <a:t>&gt;7 Billion</a:t>
              </a:r>
              <a:endParaRPr lang="en-US" dirty="0"/>
            </a:p>
          </p:txBody>
        </p:sp>
        <p:sp>
          <p:nvSpPr>
            <p:cNvPr id="14" name="TextBox 13"/>
            <p:cNvSpPr txBox="1"/>
            <p:nvPr/>
          </p:nvSpPr>
          <p:spPr>
            <a:xfrm>
              <a:off x="7747891" y="2673622"/>
              <a:ext cx="915635" cy="369332"/>
            </a:xfrm>
            <a:prstGeom prst="rect">
              <a:avLst/>
            </a:prstGeom>
            <a:noFill/>
          </p:spPr>
          <p:txBody>
            <a:bodyPr wrap="none" rtlCol="0">
              <a:spAutoFit/>
            </a:bodyPr>
            <a:lstStyle/>
            <a:p>
              <a:r>
                <a:rPr lang="en-US" dirty="0" smtClean="0"/>
                <a:t>&gt; Zillion</a:t>
              </a:r>
              <a:endParaRPr lang="en-US" dirty="0"/>
            </a:p>
          </p:txBody>
        </p:sp>
      </p:grpSp>
      <p:grpSp>
        <p:nvGrpSpPr>
          <p:cNvPr id="12" name="Group 11"/>
          <p:cNvGrpSpPr/>
          <p:nvPr/>
        </p:nvGrpSpPr>
        <p:grpSpPr>
          <a:xfrm>
            <a:off x="2385553" y="1789381"/>
            <a:ext cx="9281371" cy="4581341"/>
            <a:chOff x="2385553" y="1789381"/>
            <a:chExt cx="9281371" cy="4581341"/>
          </a:xfrm>
        </p:grpSpPr>
        <p:sp>
          <p:nvSpPr>
            <p:cNvPr id="15" name="Oval 14"/>
            <p:cNvSpPr/>
            <p:nvPr/>
          </p:nvSpPr>
          <p:spPr>
            <a:xfrm>
              <a:off x="3004457" y="1789381"/>
              <a:ext cx="8662467" cy="45813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18" name="Picture 14" descr="http://www.hitachi.com/products/smartcity/smart-infrastructure/communication/images/index_img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85553" y="2289764"/>
              <a:ext cx="2849194" cy="18477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00852" y="266432"/>
            <a:ext cx="11790296" cy="6591568"/>
            <a:chOff x="200852" y="266432"/>
            <a:chExt cx="11790296" cy="6591568"/>
          </a:xfrm>
        </p:grpSpPr>
        <p:sp>
          <p:nvSpPr>
            <p:cNvPr id="17" name="Oval 16"/>
            <p:cNvSpPr/>
            <p:nvPr/>
          </p:nvSpPr>
          <p:spPr>
            <a:xfrm>
              <a:off x="200852" y="266432"/>
              <a:ext cx="11790296" cy="65915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20" name="Picture 16" descr="http://lairlab.org/ispace/InfoMatrixSmal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396" y="365125"/>
              <a:ext cx="2681061" cy="20107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7150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ilab_template_lightgreen">
  <a:themeElements>
    <a:clrScheme name="PresentationIPStemplat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fontScheme name="PresentationIPS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resentationIPStemplate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PresentationIPStemplate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PresentationIPStemplate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PresentationIPStemplate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PresentationIPStemplate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PresentationIPStemplate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PresentationIPStemplate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PresentationIPStemplate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2136</TotalTime>
  <Words>2653</Words>
  <Application>Microsoft Office PowerPoint</Application>
  <PresentationFormat>Widescreen</PresentationFormat>
  <Paragraphs>519</Paragraphs>
  <Slides>48</Slides>
  <Notes>13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61" baseType="lpstr">
      <vt:lpstr>MS PGothic</vt:lpstr>
      <vt:lpstr>Adobe Fan Heiti Std B</vt:lpstr>
      <vt:lpstr>Arial</vt:lpstr>
      <vt:lpstr>Arial Narrow</vt:lpstr>
      <vt:lpstr>Calibri</vt:lpstr>
      <vt:lpstr>Helvetica</vt:lpstr>
      <vt:lpstr>Times New Roman</vt:lpstr>
      <vt:lpstr>Verdana</vt:lpstr>
      <vt:lpstr>Wingdings</vt:lpstr>
      <vt:lpstr>Wingdings 3</vt:lpstr>
      <vt:lpstr>ailab_template_lightgreen</vt:lpstr>
      <vt:lpstr>CorelPhotoPaint.Image.8</vt:lpstr>
      <vt:lpstr>Visio.Drawing.11</vt:lpstr>
      <vt:lpstr>Many Faces of the Intelligent Transportation</vt:lpstr>
      <vt:lpstr>Illustrative example of parking in 15 blocks in Westwood (LA)</vt:lpstr>
      <vt:lpstr>Transportation problems</vt:lpstr>
      <vt:lpstr>What is out there?</vt:lpstr>
      <vt:lpstr>What EU has done?</vt:lpstr>
      <vt:lpstr>What EU is doing?</vt:lpstr>
      <vt:lpstr>What EU is doing?</vt:lpstr>
      <vt:lpstr>What is out there?</vt:lpstr>
      <vt:lpstr>Mass data</vt:lpstr>
      <vt:lpstr>Multimodal form</vt:lpstr>
      <vt:lpstr>Real time response</vt:lpstr>
      <vt:lpstr>Motivation</vt:lpstr>
      <vt:lpstr>PowerPoint Presentation</vt:lpstr>
      <vt:lpstr>Core Technologies</vt:lpstr>
      <vt:lpstr>7OP (25)</vt:lpstr>
      <vt:lpstr>APPROACH</vt:lpstr>
      <vt:lpstr>Intelligence framework @JSI</vt:lpstr>
      <vt:lpstr>Transportation RTD Holistic Approach </vt:lpstr>
      <vt:lpstr>Two project examples</vt:lpstr>
      <vt:lpstr>EURIDICE FP7 IP</vt:lpstr>
      <vt:lpstr>Intelligent cargo</vt:lpstr>
      <vt:lpstr>PowerPoint Presentation</vt:lpstr>
      <vt:lpstr>EURIDICE Context Model (ECM)</vt:lpstr>
      <vt:lpstr>Intelligent freight transport</vt:lpstr>
      <vt:lpstr>MobiS FP7 STREP - PERSONAL MOBILITY COMPANION </vt:lpstr>
      <vt:lpstr>MobiS solution</vt:lpstr>
      <vt:lpstr>Some of the Lessons Learned</vt:lpstr>
      <vt:lpstr>Some of the challenges and future directions</vt:lpstr>
      <vt:lpstr>Smart city infrastructure</vt:lpstr>
      <vt:lpstr>Two testbeds</vt:lpstr>
      <vt:lpstr>VESNA - Versatile Sensor Node</vt:lpstr>
      <vt:lpstr>Web-scale Reasoning: LarKC EU Project</vt:lpstr>
      <vt:lpstr>Urban computing</vt:lpstr>
      <vt:lpstr>Traffic Understanding</vt:lpstr>
      <vt:lpstr>Intelligent autonomous vehicle</vt:lpstr>
      <vt:lpstr>Prototype</vt:lpstr>
      <vt:lpstr>Intelligence pipeline</vt:lpstr>
      <vt:lpstr>Symbiotic transportation</vt:lpstr>
      <vt:lpstr>CYC KNOWLEDGE BASE (EXAMPLE)</vt:lpstr>
      <vt:lpstr>Why use Cyc? – Logistic domain</vt:lpstr>
      <vt:lpstr>Cyc System Architecture</vt:lpstr>
      <vt:lpstr>WHAT IS BEHIND (CYC)</vt:lpstr>
      <vt:lpstr>How we do it - Crowdlearning</vt:lpstr>
      <vt:lpstr>Large scale information processing</vt:lpstr>
      <vt:lpstr>Further Information</vt:lpstr>
      <vt:lpstr>PowerPoint Presentation</vt:lpstr>
      <vt:lpstr>Example: Twitter search “beer”</vt:lpstr>
      <vt:lpstr>Example: Twitter search “hangover”</vt:lpstr>
    </vt:vector>
  </TitlesOfParts>
  <Company>IJS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Mitja Jermol</dc:creator>
  <cp:lastModifiedBy>Mitja Jermol</cp:lastModifiedBy>
  <cp:revision>68</cp:revision>
  <dcterms:created xsi:type="dcterms:W3CDTF">2014-09-14T09:21:59Z</dcterms:created>
  <dcterms:modified xsi:type="dcterms:W3CDTF">2014-09-17T04:37:16Z</dcterms:modified>
</cp:coreProperties>
</file>